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26" r:id="rId3"/>
    <p:sldMasterId id="2147483738" r:id="rId4"/>
  </p:sldMasterIdLst>
  <p:notesMasterIdLst>
    <p:notesMasterId r:id="rId83"/>
  </p:notesMasterIdLst>
  <p:handoutMasterIdLst>
    <p:handoutMasterId r:id="rId84"/>
  </p:handoutMasterIdLst>
  <p:sldIdLst>
    <p:sldId id="257" r:id="rId5"/>
    <p:sldId id="593" r:id="rId6"/>
    <p:sldId id="595" r:id="rId7"/>
    <p:sldId id="524" r:id="rId8"/>
    <p:sldId id="565" r:id="rId9"/>
    <p:sldId id="624" r:id="rId10"/>
    <p:sldId id="628" r:id="rId11"/>
    <p:sldId id="495" r:id="rId12"/>
    <p:sldId id="625" r:id="rId13"/>
    <p:sldId id="626" r:id="rId14"/>
    <p:sldId id="522" r:id="rId15"/>
    <p:sldId id="627" r:id="rId16"/>
    <p:sldId id="569" r:id="rId17"/>
    <p:sldId id="574" r:id="rId18"/>
    <p:sldId id="568" r:id="rId19"/>
    <p:sldId id="614" r:id="rId20"/>
    <p:sldId id="620" r:id="rId21"/>
    <p:sldId id="629" r:id="rId22"/>
    <p:sldId id="643" r:id="rId23"/>
    <p:sldId id="642" r:id="rId24"/>
    <p:sldId id="646" r:id="rId25"/>
    <p:sldId id="648" r:id="rId26"/>
    <p:sldId id="651" r:id="rId27"/>
    <p:sldId id="652" r:id="rId28"/>
    <p:sldId id="653" r:id="rId29"/>
    <p:sldId id="654" r:id="rId30"/>
    <p:sldId id="601" r:id="rId31"/>
    <p:sldId id="656" r:id="rId32"/>
    <p:sldId id="655" r:id="rId33"/>
    <p:sldId id="641" r:id="rId34"/>
    <p:sldId id="640" r:id="rId35"/>
    <p:sldId id="639" r:id="rId36"/>
    <p:sldId id="647" r:id="rId37"/>
    <p:sldId id="657" r:id="rId38"/>
    <p:sldId id="560" r:id="rId39"/>
    <p:sldId id="485" r:id="rId40"/>
    <p:sldId id="553" r:id="rId41"/>
    <p:sldId id="486" r:id="rId42"/>
    <p:sldId id="559" r:id="rId43"/>
    <p:sldId id="632" r:id="rId44"/>
    <p:sldId id="666" r:id="rId45"/>
    <p:sldId id="667" r:id="rId46"/>
    <p:sldId id="609" r:id="rId47"/>
    <p:sldId id="586" r:id="rId48"/>
    <p:sldId id="665" r:id="rId49"/>
    <p:sldId id="585" r:id="rId50"/>
    <p:sldId id="597" r:id="rId51"/>
    <p:sldId id="587" r:id="rId52"/>
    <p:sldId id="490" r:id="rId53"/>
    <p:sldId id="554" r:id="rId54"/>
    <p:sldId id="558" r:id="rId55"/>
    <p:sldId id="561" r:id="rId56"/>
    <p:sldId id="562" r:id="rId57"/>
    <p:sldId id="563" r:id="rId58"/>
    <p:sldId id="557" r:id="rId59"/>
    <p:sldId id="556" r:id="rId60"/>
    <p:sldId id="589" r:id="rId61"/>
    <p:sldId id="671" r:id="rId62"/>
    <p:sldId id="670" r:id="rId63"/>
    <p:sldId id="672" r:id="rId64"/>
    <p:sldId id="598" r:id="rId65"/>
    <p:sldId id="590" r:id="rId66"/>
    <p:sldId id="592" r:id="rId67"/>
    <p:sldId id="669" r:id="rId68"/>
    <p:sldId id="673" r:id="rId69"/>
    <p:sldId id="610" r:id="rId70"/>
    <p:sldId id="658" r:id="rId71"/>
    <p:sldId id="584" r:id="rId72"/>
    <p:sldId id="674" r:id="rId73"/>
    <p:sldId id="588" r:id="rId74"/>
    <p:sldId id="678" r:id="rId75"/>
    <p:sldId id="675" r:id="rId76"/>
    <p:sldId id="677" r:id="rId77"/>
    <p:sldId id="668" r:id="rId78"/>
    <p:sldId id="637" r:id="rId79"/>
    <p:sldId id="679" r:id="rId80"/>
    <p:sldId id="484" r:id="rId81"/>
    <p:sldId id="406"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69781" autoAdjust="0"/>
  </p:normalViewPr>
  <p:slideViewPr>
    <p:cSldViewPr snapToGrid="0" snapToObjects="1">
      <p:cViewPr varScale="1">
        <p:scale>
          <a:sx n="75" d="100"/>
          <a:sy n="75" d="100"/>
        </p:scale>
        <p:origin x="-104" y="-192"/>
      </p:cViewPr>
      <p:guideLst>
        <p:guide orient="horz" pos="2160"/>
        <p:guide pos="2880"/>
      </p:guideLst>
    </p:cSldViewPr>
  </p:slideViewPr>
  <p:outlineViewPr>
    <p:cViewPr>
      <p:scale>
        <a:sx n="33" d="100"/>
        <a:sy n="33" d="100"/>
      </p:scale>
      <p:origin x="16" y="0"/>
    </p:cViewPr>
  </p:outlineViewPr>
  <p:notesTextViewPr>
    <p:cViewPr>
      <p:scale>
        <a:sx n="100" d="100"/>
        <a:sy n="100" d="100"/>
      </p:scale>
      <p:origin x="0" y="0"/>
    </p:cViewPr>
  </p:notesTextViewPr>
  <p:sorterViewPr>
    <p:cViewPr>
      <p:scale>
        <a:sx n="66" d="100"/>
        <a:sy n="66" d="100"/>
      </p:scale>
      <p:origin x="0" y="1114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328A67E-DE5F-2446-9815-09CF485BA6E0}" type="datetimeFigureOut">
              <a:rPr lang="en-US" smtClean="0"/>
              <a:t>30/1/16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4D7957-4BDB-0E4D-9CD8-103BD4A7B7D0}" type="slidenum">
              <a:rPr lang="en-US" smtClean="0"/>
              <a:t>‹#›</a:t>
            </a:fld>
            <a:endParaRPr lang="en-US"/>
          </a:p>
        </p:txBody>
      </p:sp>
    </p:spTree>
    <p:extLst>
      <p:ext uri="{BB962C8B-B14F-4D97-AF65-F5344CB8AC3E}">
        <p14:creationId xmlns:p14="http://schemas.microsoft.com/office/powerpoint/2010/main" val="579471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30/1/16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channel/UCq1BLq3MpYj0-77WKQPu5Cg" TargetMode="External"/><Relationship Id="rId4" Type="http://schemas.openxmlformats.org/officeDocument/2006/relationships/hyperlink" Target="http://bit.ly/1EuXNOB"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channel/UCq1BLq3MpYj0-77WKQPu5Cg" TargetMode="External"/><Relationship Id="rId4" Type="http://schemas.openxmlformats.org/officeDocument/2006/relationships/hyperlink" Target="http://bit.ly/1EuXNOB" TargetMode="External"/><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channel/UCq1BLq3MpYj0-77WKQPu5Cg" TargetMode="External"/><Relationship Id="rId4" Type="http://schemas.openxmlformats.org/officeDocument/2006/relationships/hyperlink" Target="http://bit.ly/1EuXNOB" TargetMode="External"/><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www.wnd.com/author/cchumley/"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reddit.com/r/Iceland/comments/40tu7x/nokku%C3%B0_%C3%ADtarleg_k%C3%B6nnun_um_vi%C3%B0horf_%C3%ADslendinga_%C3%AD/cyxf7g4" TargetMode="External"/><Relationship Id="rId4" Type="http://schemas.openxmlformats.org/officeDocument/2006/relationships/hyperlink" Target="http://www.visir.is/assets/pdf/XZ2027113.PDF" TargetMode="External"/><Relationship Id="rId5" Type="http://schemas.openxmlformats.org/officeDocument/2006/relationships/hyperlink" Target="https://www.reddit.com/r/atheism/comments/40y2pa/00_of_icelanders_25_years_or_younger_believe_god/cyy354l" TargetMode="External"/><Relationship Id="rId6" Type="http://schemas.openxmlformats.org/officeDocument/2006/relationships/hyperlink" Target="https://www.reddit.com/user/needawp" TargetMode="External"/><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 Id="rId3" Type="http://schemas.openxmlformats.org/officeDocument/2006/relationships/hyperlink" Target="http://www.washingtonpost.com/people/rick-noack"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npr.org/blogs/thetwo-way/2013/01/14/169164840/losing-our-religion-the-growth-of-the-nones" TargetMode="External"/><Relationship Id="rId4" Type="http://schemas.openxmlformats.org/officeDocument/2006/relationships/hyperlink" Target="http://www.washingtonpost.com/people/rick-noack" TargetMode="External"/><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saw that Jesus had just finished sharing with his disciples how to be blessed in the Beatitudes of Matthew 5:1-12. This blessing included rewards now and in the future earthly kingdom when believers rule with Christ for 1000 years.</a:t>
            </a:r>
            <a:r>
              <a:rPr lang="en-SG" dirty="0" smtClean="0">
                <a:effectLst/>
              </a:rPr>
              <a:t> </a:t>
            </a:r>
            <a:endParaRPr lang="en-US" dirty="0" smtClean="0">
              <a:effectLst/>
            </a:endParaRPr>
          </a:p>
          <a:p>
            <a:r>
              <a:rPr lang="en-US" sz="1200" kern="1200" dirty="0" smtClean="0">
                <a:solidFill>
                  <a:schemeClr val="tx1"/>
                </a:solidFill>
                <a:effectLst/>
                <a:latin typeface="+mn-lt"/>
                <a:ea typeface="+mn-ea"/>
                <a:cs typeface="+mn-cs"/>
              </a:rPr>
              <a:t>Such blessings come from living the pure lifestyle described in verse 3-12.</a:t>
            </a:r>
            <a:r>
              <a:rPr lang="en-SG" dirty="0" smtClean="0">
                <a:effectLst/>
              </a:rPr>
              <a:t> </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But living such a counter-cultural way might make us think that we ought to be hermits or unengaged in the world around us.  Lest we think that way, we must read on to the following verses.</a:t>
            </a:r>
            <a:r>
              <a:rPr lang="en-SG" dirty="0" smtClean="0">
                <a:effectLst/>
              </a:rPr>
              <a:t>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Now that Christ had shared how to be blessed (5:1-12), we see the flip side of this: how to be a blessing to others.</a:t>
            </a:r>
            <a:r>
              <a:rPr lang="en-SG" dirty="0" smtClean="0">
                <a:effectLst/>
              </a:rPr>
              <a:t> </a:t>
            </a:r>
          </a:p>
          <a:p>
            <a:r>
              <a:rPr lang="en-SG" dirty="0" smtClean="0">
                <a:effectLst/>
              </a:rPr>
              <a:t>• </a:t>
            </a:r>
            <a:r>
              <a:rPr lang="en-US" sz="1200" kern="1200" dirty="0" smtClean="0">
                <a:solidFill>
                  <a:schemeClr val="tx1"/>
                </a:solidFill>
                <a:effectLst/>
                <a:latin typeface="+mn-lt"/>
                <a:ea typeface="+mn-ea"/>
                <a:cs typeface="+mn-cs"/>
              </a:rPr>
              <a:t>Some consider verses 13-16 a continuation of the Beatitudes since they still speak of the nature of those who know Christ—the attitudes and character they should show.</a:t>
            </a:r>
            <a:r>
              <a:rPr lang="en-SG" dirty="0" smtClean="0">
                <a:effectLst/>
              </a:rPr>
              <a:t>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In any case, the command here is to influence others positively just as salt and light do in our lives</a:t>
            </a:r>
            <a:r>
              <a:rPr lang="en-SG" dirty="0" smtClean="0">
                <a:effectLst/>
              </a:rPr>
              <a:t>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Jesus talked about blessing others with two familiar metaphors—salt and light—and he made two declarations—“You are the salt of the earth” and “You are the light of the world.” Today we’ll see what he meant by these in order—first salt and then light.</a:t>
            </a:r>
            <a:r>
              <a:rPr lang="en-SG" dirty="0" smtClean="0">
                <a:effectLst/>
              </a:rPr>
              <a:t>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Matthew 5:13-16 is our text today.</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first way we can bless others is to…</a:t>
            </a:r>
            <a:r>
              <a:rPr lang="en-SG" dirty="0" smtClean="0">
                <a:effectLst/>
              </a:rPr>
              <a:t>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Live in such a way that you cause people to want to know who God is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Interest:</a:t>
            </a:r>
          </a:p>
          <a:p>
            <a:r>
              <a:rPr lang="en-US" sz="1200" kern="1200" dirty="0" smtClean="0">
                <a:solidFill>
                  <a:schemeClr val="tx1"/>
                </a:solidFill>
                <a:effectLst/>
                <a:latin typeface="+mn-lt"/>
                <a:ea typeface="+mn-ea"/>
                <a:cs typeface="+mn-cs"/>
              </a:rPr>
              <a:t>It brings me great joy to see our people have a beneficial influence others: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I see among us people bringing their family and friends to church.</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I know that some of you are having others over to your place or visiting one another to offer encouragement.</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One of you told me yesterday that, after early years of drinking, you have not had a drink for 31 years—and that this has caused people at work to wonder why you 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get drunk at company parties.</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 first thought this meant to make people thirsty of God—but who likes to drink salt water?</a:t>
            </a:r>
            <a:r>
              <a:rPr lang="en-SG" dirty="0" smtClean="0">
                <a:effectLst/>
              </a:rPr>
              <a:t>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Salt had many useful purposes in biblical times. So the scholars have at least 11 different interpretations of “salt” here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have often heard that it was used as a preservative, but I don’t know of even one Bible text that uses it in this way</a:t>
            </a:r>
            <a:r>
              <a:rPr lang="en-SG"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SG"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smtClean="0">
                <a:solidFill>
                  <a:schemeClr val="tx1"/>
                </a:solidFill>
                <a:effectLst/>
                <a:latin typeface="+mn-lt"/>
                <a:ea typeface="+mn-ea"/>
                <a:cs typeface="+mn-cs"/>
              </a:rPr>
              <a:t>_______</a:t>
            </a:r>
          </a:p>
          <a:p>
            <a:pPr marL="0" marR="0" indent="0" algn="l" defTabSz="457200" rtl="0" eaLnBrk="1" fontAlgn="auto" latinLnBrk="0" hangingPunct="1">
              <a:lnSpc>
                <a:spcPct val="100000"/>
              </a:lnSpc>
              <a:spcBef>
                <a:spcPts val="0"/>
              </a:spcBef>
              <a:spcAft>
                <a:spcPts val="0"/>
              </a:spcAft>
              <a:buClrTx/>
              <a:buSzTx/>
              <a:buFontTx/>
              <a:buNone/>
              <a:tabLst/>
              <a:defRPr/>
            </a:pPr>
            <a:endParaRPr lang="en-SG"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Held by Blomberg, 102, and Hunter, </a:t>
            </a:r>
            <a:r>
              <a:rPr lang="en-US" sz="1200" i="1" kern="1200" dirty="0" smtClean="0">
                <a:solidFill>
                  <a:schemeClr val="tx1"/>
                </a:solidFill>
                <a:effectLst/>
                <a:latin typeface="+mn-lt"/>
                <a:ea typeface="+mn-ea"/>
                <a:cs typeface="+mn-cs"/>
              </a:rPr>
              <a:t>A Pattern for Life</a:t>
            </a:r>
            <a:r>
              <a:rPr lang="en-US" sz="1200" kern="1200" dirty="0" smtClean="0">
                <a:solidFill>
                  <a:schemeClr val="tx1"/>
                </a:solidFill>
                <a:effectLst/>
                <a:latin typeface="+mn-lt"/>
                <a:ea typeface="+mn-ea"/>
                <a:cs typeface="+mn-cs"/>
              </a:rPr>
              <a:t>, 44; cited by Stanley D. Toussaint, </a:t>
            </a:r>
            <a:r>
              <a:rPr lang="en-US" sz="1200" i="1" kern="1200" dirty="0" smtClean="0">
                <a:solidFill>
                  <a:schemeClr val="tx1"/>
                </a:solidFill>
                <a:effectLst/>
                <a:latin typeface="+mn-lt"/>
                <a:ea typeface="+mn-ea"/>
                <a:cs typeface="+mn-cs"/>
              </a:rPr>
              <a:t>Behold the King</a:t>
            </a:r>
            <a:r>
              <a:rPr lang="en-US" sz="1200" kern="1200" dirty="0" smtClean="0">
                <a:solidFill>
                  <a:schemeClr val="tx1"/>
                </a:solidFill>
                <a:effectLst/>
                <a:latin typeface="+mn-lt"/>
                <a:ea typeface="+mn-ea"/>
                <a:cs typeface="+mn-cs"/>
              </a:rPr>
              <a:t> (Portland: Multnomah, 1980), 98.</a:t>
            </a:r>
            <a:endParaRPr lang="en-SG" sz="1200" kern="1200" dirty="0" smtClean="0">
              <a:solidFill>
                <a:schemeClr val="tx1"/>
              </a:solidFill>
              <a:effectLst/>
              <a:latin typeface="+mn-lt"/>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Salt sometimes denotes judgment</a:t>
            </a:r>
            <a:r>
              <a:rPr lang="en-SG" dirty="0" smtClean="0">
                <a:effectLst/>
              </a:rPr>
              <a:t> </a:t>
            </a:r>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C06513-72BB-334B-A5A2-F7071A730A0B}" type="slidenum">
              <a:rPr lang="zh-CN" altLang="en-US" sz="1200">
                <a:solidFill>
                  <a:prstClr val="black"/>
                </a:solidFill>
              </a:rPr>
              <a:pPr/>
              <a:t>24</a:t>
            </a:fld>
            <a:endParaRPr lang="en-US" altLang="zh-CN" sz="1200">
              <a:solidFill>
                <a:prstClr val="black"/>
              </a:solidFill>
            </a:endParaRPr>
          </a:p>
        </p:txBody>
      </p:sp>
      <p:sp>
        <p:nvSpPr>
          <p:cNvPr id="342018" name="Rectangle 2"/>
          <p:cNvSpPr>
            <a:spLocks noGrp="1" noRot="1" noChangeAspect="1" noChangeArrowheads="1"/>
          </p:cNvSpPr>
          <p:nvPr>
            <p:ph type="sldImg"/>
          </p:nvPr>
        </p:nvSpPr>
        <p:spPr>
          <a:xfrm>
            <a:off x="1130300" y="674688"/>
            <a:ext cx="4597400" cy="3448050"/>
          </a:xfrm>
          <a:solidFill>
            <a:srgbClr val="FFFFFF"/>
          </a:solidFill>
          <a:ln/>
        </p:spPr>
      </p:sp>
      <p:sp>
        <p:nvSpPr>
          <p:cNvPr id="34201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God is serious about sin, but his pattern is to take the righteous away before judging sin—as in the case of Noah.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D104FC-35D3-6F4E-A6BF-BEC4C0B9D98C}" type="slidenum">
              <a:rPr lang="zh-CN" altLang="en-US" sz="1200">
                <a:solidFill>
                  <a:prstClr val="black"/>
                </a:solidFill>
              </a:rPr>
              <a:pPr/>
              <a:t>25</a:t>
            </a:fld>
            <a:endParaRPr lang="en-US" altLang="zh-CN" sz="1200">
              <a:solidFill>
                <a:prstClr val="black"/>
              </a:solidFill>
            </a:endParaRPr>
          </a:p>
        </p:txBody>
      </p:sp>
      <p:sp>
        <p:nvSpPr>
          <p:cNvPr id="344066" name="Rectangle 2"/>
          <p:cNvSpPr>
            <a:spLocks noGrp="1" noRot="1" noChangeAspect="1" noChangeArrowheads="1"/>
          </p:cNvSpPr>
          <p:nvPr>
            <p:ph type="sldImg"/>
          </p:nvPr>
        </p:nvSpPr>
        <p:spPr>
          <a:xfrm>
            <a:off x="1130300" y="674688"/>
            <a:ext cx="4597400" cy="3448050"/>
          </a:xfrm>
          <a:solidFill>
            <a:srgbClr val="FFFFFF"/>
          </a:solidFill>
          <a:ln/>
        </p:spPr>
      </p:sp>
      <p:sp>
        <p:nvSpPr>
          <p:cNvPr id="344067"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b="0" dirty="0">
                <a:latin typeface="Times New Roman" charset="0"/>
                <a:ea typeface="ＭＳ Ｐゴシック" charset="0"/>
                <a:cs typeface="ＭＳ Ｐゴシック" charset="0"/>
              </a:rPr>
              <a:t>A pillar stands at the Dead Sea that is called </a:t>
            </a:r>
            <a:r>
              <a:rPr lang="ru-RU" altLang="ja-JP" b="0" dirty="0" smtClean="0">
                <a:latin typeface="Times New Roman" charset="0"/>
                <a:ea typeface="ＭＳ Ｐゴシック" charset="0"/>
                <a:cs typeface="ＭＳ Ｐゴシック" charset="0"/>
              </a:rPr>
              <a:t>"</a:t>
            </a:r>
            <a:r>
              <a:rPr lang="en-US" altLang="ja-JP" b="0" dirty="0" smtClean="0">
                <a:latin typeface="Times New Roman" charset="0"/>
                <a:ea typeface="ＭＳ Ｐゴシック" charset="0"/>
                <a:cs typeface="ＭＳ Ｐゴシック" charset="0"/>
              </a:rPr>
              <a:t>Lot</a:t>
            </a:r>
            <a:r>
              <a:rPr lang="uk-UA" altLang="ja-JP" b="0" dirty="0" smtClean="0">
                <a:latin typeface="Times New Roman" charset="0"/>
                <a:ea typeface="ＭＳ Ｐゴシック" charset="0"/>
                <a:cs typeface="ＭＳ Ｐゴシック" charset="0"/>
              </a:rPr>
              <a:t>'</a:t>
            </a:r>
            <a:r>
              <a:rPr lang="en-US" altLang="ja-JP" b="0" dirty="0" smtClean="0">
                <a:latin typeface="Times New Roman" charset="0"/>
                <a:ea typeface="ＭＳ Ｐゴシック" charset="0"/>
                <a:cs typeface="ＭＳ Ｐゴシック" charset="0"/>
              </a:rPr>
              <a:t>s </a:t>
            </a:r>
            <a:r>
              <a:rPr lang="en-US" altLang="ja-JP" b="0" dirty="0">
                <a:latin typeface="Times New Roman" charset="0"/>
                <a:ea typeface="ＭＳ Ｐゴシック" charset="0"/>
                <a:cs typeface="ＭＳ Ｐゴシック" charset="0"/>
              </a:rPr>
              <a:t>wife</a:t>
            </a:r>
            <a:r>
              <a:rPr lang="en-US" altLang="ja-JP" b="0" dirty="0" smtClean="0">
                <a:latin typeface="Times New Roman" charset="0"/>
                <a:ea typeface="ＭＳ Ｐゴシック" charset="0"/>
                <a:cs typeface="ＭＳ Ｐゴシック" charset="0"/>
              </a:rPr>
              <a:t>.</a:t>
            </a:r>
            <a:r>
              <a:rPr lang="ru-RU" altLang="ja-JP" b="0" dirty="0" smtClean="0">
                <a:latin typeface="Times New Roman" charset="0"/>
                <a:ea typeface="ＭＳ Ｐゴシック" charset="0"/>
                <a:cs typeface="ＭＳ Ｐゴシック" charset="0"/>
              </a:rPr>
              <a:t>"</a:t>
            </a:r>
            <a:endParaRPr lang="en-US" altLang="ja-JP"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You can even buy slat and pepper shakers called </a:t>
            </a:r>
            <a:r>
              <a:rPr lang="ru-RU" altLang="ja-JP" b="0" dirty="0" smtClean="0">
                <a:latin typeface="Times New Roman" charset="0"/>
                <a:ea typeface="ＭＳ Ｐゴシック" charset="0"/>
                <a:cs typeface="ＭＳ Ｐゴシック" charset="0"/>
              </a:rPr>
              <a:t>"</a:t>
            </a:r>
            <a:r>
              <a:rPr lang="en-US" altLang="ja-JP" b="0" dirty="0" smtClean="0">
                <a:latin typeface="Times New Roman" charset="0"/>
                <a:ea typeface="ＭＳ Ｐゴシック" charset="0"/>
                <a:cs typeface="ＭＳ Ｐゴシック" charset="0"/>
              </a:rPr>
              <a:t>Lot </a:t>
            </a:r>
            <a:r>
              <a:rPr lang="en-US" altLang="ja-JP" b="0" dirty="0">
                <a:latin typeface="Times New Roman" charset="0"/>
                <a:ea typeface="ＭＳ Ｐゴシック" charset="0"/>
                <a:cs typeface="ＭＳ Ｐゴシック" charset="0"/>
              </a:rPr>
              <a:t>and </a:t>
            </a:r>
            <a:r>
              <a:rPr lang="en-US" altLang="ja-JP" b="0" dirty="0" smtClean="0">
                <a:latin typeface="Times New Roman" charset="0"/>
                <a:ea typeface="ＭＳ Ｐゴシック" charset="0"/>
                <a:cs typeface="ＭＳ Ｐゴシック" charset="0"/>
              </a:rPr>
              <a:t>Lot</a:t>
            </a:r>
            <a:r>
              <a:rPr lang="uk-UA" altLang="ja-JP" b="0" dirty="0" smtClean="0">
                <a:latin typeface="Times New Roman" charset="0"/>
                <a:ea typeface="ＭＳ Ｐゴシック" charset="0"/>
                <a:cs typeface="ＭＳ Ｐゴシック" charset="0"/>
              </a:rPr>
              <a:t>'</a:t>
            </a:r>
            <a:r>
              <a:rPr lang="en-US" altLang="ja-JP" b="0" dirty="0" smtClean="0">
                <a:latin typeface="Times New Roman" charset="0"/>
                <a:ea typeface="ＭＳ Ｐゴシック" charset="0"/>
                <a:cs typeface="ＭＳ Ｐゴシック" charset="0"/>
              </a:rPr>
              <a:t>s </a:t>
            </a:r>
            <a:r>
              <a:rPr lang="en-US" altLang="ja-JP" b="0" dirty="0">
                <a:latin typeface="Times New Roman" charset="0"/>
                <a:ea typeface="ＭＳ Ｐゴシック" charset="0"/>
                <a:cs typeface="ＭＳ Ｐゴシック" charset="0"/>
              </a:rPr>
              <a:t>Wife</a:t>
            </a:r>
            <a:r>
              <a:rPr lang="en-US" altLang="ja-JP" b="0" dirty="0" smtClean="0">
                <a:latin typeface="Times New Roman" charset="0"/>
                <a:ea typeface="ＭＳ Ｐゴシック" charset="0"/>
                <a:cs typeface="ＭＳ Ｐゴシック" charset="0"/>
              </a:rPr>
              <a:t>.</a:t>
            </a:r>
            <a:r>
              <a:rPr lang="ru-RU" altLang="ja-JP" b="0" dirty="0" smtClean="0">
                <a:latin typeface="Times New Roman" charset="0"/>
                <a:ea typeface="ＭＳ Ｐゴシック" charset="0"/>
                <a:cs typeface="ＭＳ Ｐゴシック" charset="0"/>
              </a:rPr>
              <a:t>"</a:t>
            </a:r>
            <a:r>
              <a:rPr lang="en-US" altLang="ja-JP" b="0" dirty="0" smtClean="0">
                <a:latin typeface="Times New Roman" charset="0"/>
                <a:ea typeface="ＭＳ Ｐゴシック" charset="0"/>
                <a:cs typeface="ＭＳ Ｐゴシック" charset="0"/>
              </a:rPr>
              <a:t>  </a:t>
            </a:r>
            <a:r>
              <a:rPr lang="en-US" altLang="ja-JP" b="0" dirty="0">
                <a:latin typeface="Times New Roman" charset="0"/>
                <a:ea typeface="ＭＳ Ｐゴシック" charset="0"/>
                <a:cs typeface="ＭＳ Ｐゴシック" charset="0"/>
              </a:rPr>
              <a:t>Guess which one is salt?</a:t>
            </a:r>
          </a:p>
          <a:p>
            <a:pPr eaLnBrk="1" hangingPunct="1"/>
            <a:r>
              <a:rPr lang="en-US" altLang="zh-CN" b="0" dirty="0">
                <a:latin typeface="Times New Roman" charset="0"/>
                <a:ea typeface="ＭＳ Ｐゴシック" charset="0"/>
                <a:cs typeface="ＭＳ Ｐゴシック" charset="0"/>
              </a:rPr>
              <a:t>A Sunday School teacher was once describing how </a:t>
            </a:r>
            <a:r>
              <a:rPr lang="en-US" altLang="zh-CN" b="0" dirty="0" smtClean="0">
                <a:latin typeface="Times New Roman" charset="0"/>
                <a:ea typeface="ＭＳ Ｐゴシック" charset="0"/>
                <a:cs typeface="ＭＳ Ｐゴシック" charset="0"/>
              </a:rPr>
              <a:t>Lot</a:t>
            </a:r>
            <a:r>
              <a:rPr lang="uk-UA" b="0" dirty="0" smtClean="0">
                <a:latin typeface="Times New Roman" charset="0"/>
                <a:ea typeface="ＭＳ Ｐゴシック" charset="0"/>
                <a:cs typeface="ＭＳ Ｐゴシック" charset="0"/>
              </a:rPr>
              <a:t>'</a:t>
            </a:r>
            <a:r>
              <a:rPr lang="en-US" altLang="zh-CN" b="0" dirty="0" smtClean="0">
                <a:latin typeface="Times New Roman" charset="0"/>
                <a:ea typeface="ＭＳ Ｐゴシック" charset="0"/>
                <a:cs typeface="ＭＳ Ｐゴシック" charset="0"/>
              </a:rPr>
              <a:t>s </a:t>
            </a:r>
            <a:r>
              <a:rPr lang="en-US" altLang="zh-CN" b="0" dirty="0">
                <a:latin typeface="Times New Roman" charset="0"/>
                <a:ea typeface="ＭＳ Ｐゴシック" charset="0"/>
                <a:cs typeface="ＭＳ Ｐゴシック" charset="0"/>
              </a:rPr>
              <a:t>wife looked back and turned into a pillar of salt, when little Jason interrupted, </a:t>
            </a:r>
            <a:r>
              <a:rPr lang="uk-UA" b="0" dirty="0" smtClean="0">
                <a:latin typeface="Times New Roman" charset="0"/>
                <a:ea typeface="ＭＳ Ｐゴシック" charset="0"/>
                <a:cs typeface="ＭＳ Ｐゴシック" charset="0"/>
              </a:rPr>
              <a:t>'</a:t>
            </a:r>
            <a:r>
              <a:rPr lang="en-US" altLang="zh-CN" b="0" dirty="0" smtClean="0">
                <a:latin typeface="Times New Roman" charset="0"/>
                <a:ea typeface="ＭＳ Ｐゴシック" charset="0"/>
                <a:cs typeface="ＭＳ Ｐゴシック" charset="0"/>
              </a:rPr>
              <a:t>My </a:t>
            </a:r>
            <a:r>
              <a:rPr lang="en-US" altLang="zh-CN" b="0" dirty="0">
                <a:latin typeface="Times New Roman" charset="0"/>
                <a:ea typeface="ＭＳ Ｐゴシック" charset="0"/>
                <a:cs typeface="ＭＳ Ｐゴシック" charset="0"/>
              </a:rPr>
              <a:t>Mommy looked back once while she was driving</a:t>
            </a:r>
            <a:r>
              <a:rPr lang="en-US" altLang="zh-CN" b="0" dirty="0" smtClean="0">
                <a:latin typeface="Times New Roman" charset="0"/>
                <a:ea typeface="ＭＳ Ｐゴシック" charset="0"/>
                <a:cs typeface="ＭＳ Ｐゴシック" charset="0"/>
              </a:rPr>
              <a:t>,</a:t>
            </a:r>
            <a:r>
              <a:rPr lang="uk-UA" b="0" dirty="0" smtClean="0">
                <a:latin typeface="Times New Roman" charset="0"/>
                <a:ea typeface="ＭＳ Ｐゴシック" charset="0"/>
                <a:cs typeface="ＭＳ Ｐゴシック" charset="0"/>
              </a:rPr>
              <a:t>'</a:t>
            </a:r>
            <a:r>
              <a:rPr lang="en-US" altLang="zh-CN" b="0" dirty="0" smtClean="0">
                <a:latin typeface="Times New Roman" charset="0"/>
                <a:ea typeface="ＭＳ Ｐゴシック" charset="0"/>
                <a:cs typeface="ＭＳ Ｐゴシック" charset="0"/>
              </a:rPr>
              <a:t> </a:t>
            </a:r>
            <a:r>
              <a:rPr lang="en-US" altLang="zh-CN" b="0" dirty="0">
                <a:latin typeface="Times New Roman" charset="0"/>
                <a:ea typeface="ＭＳ Ｐゴシック" charset="0"/>
                <a:cs typeface="ＭＳ Ｐゴシック" charset="0"/>
              </a:rPr>
              <a:t>he announced triumphantly, </a:t>
            </a:r>
            <a:r>
              <a:rPr lang="uk-UA" b="0" dirty="0" smtClean="0">
                <a:latin typeface="Times New Roman" charset="0"/>
                <a:ea typeface="ＭＳ Ｐゴシック" charset="0"/>
                <a:cs typeface="ＭＳ Ｐゴシック" charset="0"/>
              </a:rPr>
              <a:t>'</a:t>
            </a:r>
            <a:r>
              <a:rPr lang="en-US" altLang="zh-CN" b="0" dirty="0" smtClean="0">
                <a:latin typeface="Times New Roman" charset="0"/>
                <a:ea typeface="ＭＳ Ｐゴシック" charset="0"/>
                <a:cs typeface="ＭＳ Ｐゴシック" charset="0"/>
              </a:rPr>
              <a:t>and </a:t>
            </a:r>
            <a:r>
              <a:rPr lang="en-US" altLang="zh-CN" b="0" dirty="0">
                <a:latin typeface="Times New Roman" charset="0"/>
                <a:ea typeface="ＭＳ Ｐゴシック" charset="0"/>
                <a:cs typeface="ＭＳ Ｐゴシック" charset="0"/>
              </a:rPr>
              <a:t>she turned into a telephone pole</a:t>
            </a:r>
            <a:r>
              <a:rPr lang="en-US" altLang="zh-CN" b="0" dirty="0" smtClean="0">
                <a:latin typeface="Times New Roman" charset="0"/>
                <a:ea typeface="ＭＳ Ｐゴシック" charset="0"/>
                <a:cs typeface="ＭＳ Ｐゴシック" charset="0"/>
              </a:rPr>
              <a:t>!</a:t>
            </a:r>
            <a:r>
              <a:rPr lang="uk-UA" b="0" dirty="0" smtClean="0">
                <a:latin typeface="Times New Roman" charset="0"/>
                <a:ea typeface="ＭＳ Ｐゴシック" charset="0"/>
                <a:cs typeface="ＭＳ Ｐゴシック" charset="0"/>
              </a:rPr>
              <a:t>'</a:t>
            </a:r>
            <a:r>
              <a:rPr lang="en-US" altLang="zh-CN" b="0" dirty="0" smtClean="0">
                <a:latin typeface="Times New Roman" charset="0"/>
                <a:ea typeface="ＭＳ Ｐゴシック" charset="0"/>
                <a:cs typeface="ＭＳ Ｐゴシック" charset="0"/>
              </a:rPr>
              <a:t> </a:t>
            </a:r>
            <a:endParaRPr lang="en-US" altLang="zh-CN" b="0"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H</a:t>
            </a:r>
            <a:r>
              <a:rPr lang="en-US" sz="1200" kern="1200" dirty="0" smtClean="0">
                <a:solidFill>
                  <a:schemeClr val="tx1"/>
                </a:solidFill>
                <a:effectLst/>
                <a:latin typeface="+mn-lt"/>
                <a:ea typeface="+mn-ea"/>
                <a:cs typeface="+mn-cs"/>
              </a:rPr>
              <a:t>mmm, but that doesn't seem to help!</a:t>
            </a:r>
            <a:r>
              <a:rPr lang="en-SG" dirty="0" smtClean="0">
                <a:effectLst/>
              </a:rPr>
              <a:t>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Enhancing taste is the main idea here: Salt brought out the taste in food</a:t>
            </a:r>
            <a:r>
              <a:rPr lang="en-SG" dirty="0" smtClean="0">
                <a:effectLst/>
              </a:rPr>
              <a: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main use seems to be seasoning food so it tastes good—or for making the soil more productive (“The disciples were left here to cause the world to bring forth fruit for God,” Toussaint, 98)</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Need: </a:t>
            </a:r>
          </a:p>
          <a:p>
            <a:r>
              <a:rPr lang="en-US" dirty="0" smtClean="0"/>
              <a:t>How are you impacting others today?  Are you influencing others for good?</a:t>
            </a:r>
          </a:p>
          <a:p>
            <a:r>
              <a:rPr lang="en-US" dirty="0" smtClean="0"/>
              <a:t>Do your colleagues live a purer life because of your influence?</a:t>
            </a:r>
          </a:p>
          <a:p>
            <a:r>
              <a:rPr lang="en-US" dirty="0" smtClean="0"/>
              <a:t>Is your family more like Jesus because you are in the family that you are in?</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As society’s “salt” we must “season” our speech with unbelievers so they want what we have in Christ (Col. 4:6). Don’t be pepper to make people sneeze!</a:t>
            </a:r>
            <a:r>
              <a:rPr lang="en-SG" dirty="0" smtClean="0">
                <a:effectLst/>
              </a:rPr>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We should try to avoid offending people without changing the nature of the gospel</a:t>
            </a:r>
            <a:r>
              <a:rPr lang="en-SG" dirty="0" smtClean="0">
                <a:effectLst/>
              </a:rPr>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doesn’t mean we must abandon biblical language to be relevant. MFT (Marriage &amp; Family Therapy) is now prohibited in the USA, to be replaced with CFT (Couples &amp; Family Therapy) as some are offended by the term “marriage.”</a:t>
            </a:r>
            <a:r>
              <a:rPr lang="en-SG" dirty="0" smtClean="0">
                <a:effectLst/>
              </a:rPr>
              <a:t> </a:t>
            </a:r>
          </a:p>
          <a:p>
            <a:r>
              <a:rPr lang="en-SG" dirty="0" smtClean="0">
                <a:effectLst/>
              </a:rPr>
              <a:t>• </a:t>
            </a:r>
            <a:r>
              <a:rPr lang="en-US" sz="1200" kern="1200" dirty="0" smtClean="0">
                <a:solidFill>
                  <a:schemeClr val="tx1"/>
                </a:solidFill>
                <a:effectLst/>
                <a:latin typeface="+mn-lt"/>
                <a:ea typeface="+mn-ea"/>
                <a:cs typeface="+mn-cs"/>
              </a:rPr>
              <a:t>This doesn’t mean we exalt relevance over the Bible. People have asked why CIC does not have women elders. Our response is that a woman cannot be “the husband of one wife” (1 Tim 3:2). No one ever disputed this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Positive examples show how we enhance the taste for Christ in society</a:t>
            </a:r>
            <a:r>
              <a:rPr lang="en-SG" sz="1200" kern="1200" dirty="0" smtClean="0">
                <a:solidFill>
                  <a:schemeClr val="tx1"/>
                </a:solidFill>
                <a:effectLst/>
                <a:latin typeface="+mn-lt"/>
                <a:ea typeface="+mn-ea"/>
                <a:cs typeface="+mn-cs"/>
              </a:rPr>
              <a:t>.</a:t>
            </a: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Believers feed the poor, help marriages, etc. (TBN video) without expecting people to become Christians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www.churchleaders.com</a:t>
            </a:r>
            <a:r>
              <a:rPr lang="en-US" dirty="0" smtClean="0"/>
              <a:t>/daily-buzz/265718-a-woman-on-the-plane-asked-this-pastor-what-he-does-his-answer-is-shockingly-awesome.html</a:t>
            </a:r>
          </a:p>
          <a:p>
            <a:endParaRPr lang="en-US" b="1" dirty="0" smtClean="0"/>
          </a:p>
          <a:p>
            <a:r>
              <a:rPr lang="en-US" b="1" dirty="0" smtClean="0"/>
              <a:t>How To Explain What You Do, When </a:t>
            </a:r>
            <a:r>
              <a:rPr lang="en-US" b="1" dirty="0" smtClean="0"/>
              <a:t>You</a:t>
            </a:r>
            <a:r>
              <a:rPr lang="uk-UA" b="1" dirty="0" smtClean="0"/>
              <a:t>'</a:t>
            </a:r>
            <a:r>
              <a:rPr lang="en-US" b="1" dirty="0" smtClean="0"/>
              <a:t>re </a:t>
            </a:r>
            <a:r>
              <a:rPr lang="en-US" b="1" dirty="0" smtClean="0"/>
              <a:t>A Pastor</a:t>
            </a:r>
          </a:p>
          <a:p>
            <a:r>
              <a:rPr lang="en-US" dirty="0" smtClean="0">
                <a:hlinkClick r:id="rId3"/>
              </a:rPr>
              <a:t>Trinity Broadcasting Network</a:t>
            </a:r>
            <a:r>
              <a:rPr lang="en-US" dirty="0" smtClean="0"/>
              <a:t> </a:t>
            </a:r>
          </a:p>
          <a:p>
            <a:endParaRPr lang="en-US" dirty="0" smtClean="0"/>
          </a:p>
          <a:p>
            <a:r>
              <a:rPr lang="en-US" b="1" dirty="0" smtClean="0"/>
              <a:t>Published on Nov 13, 2014</a:t>
            </a:r>
            <a:endParaRPr lang="en-US" dirty="0" smtClean="0"/>
          </a:p>
          <a:p>
            <a:r>
              <a:rPr lang="en-US" dirty="0" smtClean="0"/>
              <a:t>A TBN Interview with Pastor J. John: How to explain what you do, when </a:t>
            </a:r>
            <a:r>
              <a:rPr lang="en-US" dirty="0" smtClean="0"/>
              <a:t>you</a:t>
            </a:r>
            <a:r>
              <a:rPr lang="uk-UA" dirty="0" smtClean="0"/>
              <a:t>'</a:t>
            </a:r>
            <a:r>
              <a:rPr lang="en-US" dirty="0" smtClean="0"/>
              <a:t>re </a:t>
            </a:r>
            <a:r>
              <a:rPr lang="en-US" dirty="0" smtClean="0"/>
              <a:t>a pastor! A must see video! (Slice 2014-10-29) To watch the entire interview, go to this link: </a:t>
            </a:r>
            <a:r>
              <a:rPr lang="en-US" dirty="0" smtClean="0">
                <a:hlinkClick r:id="rId4" tooltip="http://bit.ly/1EuXNOB"/>
              </a:rPr>
              <a:t>http://bit.ly/1EuXNOB</a:t>
            </a:r>
            <a:endParaRPr lang="en-US" dirty="0" smtClean="0"/>
          </a:p>
          <a:p>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=L6TGxKvSqH8</a:t>
            </a:r>
          </a:p>
          <a:p>
            <a:endParaRPr lang="en-US" dirty="0" smtClean="0"/>
          </a:p>
          <a:p>
            <a:endParaRPr lang="en-US" dirty="0" smtClean="0"/>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1" dirty="0" smtClean="0"/>
              <a:t>How To Explain What You Do, When </a:t>
            </a:r>
            <a:r>
              <a:rPr lang="en-US" b="1" dirty="0" smtClean="0"/>
              <a:t>You</a:t>
            </a:r>
            <a:r>
              <a:rPr lang="uk-UA" b="1" dirty="0" smtClean="0"/>
              <a:t>'</a:t>
            </a:r>
            <a:r>
              <a:rPr lang="en-US" b="1" dirty="0" smtClean="0"/>
              <a:t>re </a:t>
            </a:r>
            <a:r>
              <a:rPr lang="en-US" b="1" dirty="0" smtClean="0"/>
              <a:t>A Pastor </a:t>
            </a:r>
          </a:p>
          <a:p>
            <a:r>
              <a:rPr lang="en-US" dirty="0" smtClean="0">
                <a:hlinkClick r:id="rId3"/>
              </a:rPr>
              <a:t>Trinity Broadcasting Network</a:t>
            </a:r>
            <a:r>
              <a:rPr lang="en-US" dirty="0" smtClean="0"/>
              <a:t> </a:t>
            </a:r>
          </a:p>
          <a:p>
            <a:endParaRPr lang="en-US" dirty="0" smtClean="0"/>
          </a:p>
          <a:p>
            <a:r>
              <a:rPr lang="en-US" b="1" dirty="0" smtClean="0"/>
              <a:t>Published on Nov 13, 2014</a:t>
            </a:r>
            <a:endParaRPr lang="en-US" dirty="0" smtClean="0"/>
          </a:p>
          <a:p>
            <a:r>
              <a:rPr lang="en-US" dirty="0" smtClean="0"/>
              <a:t>A TBN Interview with Pastor J. John: How to explain what you do, when </a:t>
            </a:r>
            <a:r>
              <a:rPr lang="en-US" dirty="0" smtClean="0"/>
              <a:t>you</a:t>
            </a:r>
            <a:r>
              <a:rPr lang="uk-UA" dirty="0" smtClean="0"/>
              <a:t>'</a:t>
            </a:r>
            <a:r>
              <a:rPr lang="en-US" dirty="0" smtClean="0"/>
              <a:t>re </a:t>
            </a:r>
            <a:r>
              <a:rPr lang="en-US" dirty="0" smtClean="0"/>
              <a:t>a pastor! A must see video! (Slice 2014-10-29) To watch the entire interview, go to this link: </a:t>
            </a:r>
            <a:r>
              <a:rPr lang="en-US" dirty="0" smtClean="0">
                <a:hlinkClick r:id="rId4" tooltip="http://bit.ly/1EuXNOB"/>
              </a:rPr>
              <a:t>http://bit.ly/1EuXNOB</a:t>
            </a:r>
            <a:endParaRPr lang="en-US" dirty="0" smtClean="0"/>
          </a:p>
          <a:p>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=L6TGxKvSqH8</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3C04EC0-2577-4240-A81A-A779BAA86FF4}"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2986296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b="1" dirty="0" smtClean="0"/>
          </a:p>
          <a:p>
            <a:r>
              <a:rPr lang="en-US" b="1" dirty="0" smtClean="0"/>
              <a:t>To Explain What You Do, When </a:t>
            </a:r>
            <a:r>
              <a:rPr lang="en-US" b="1" dirty="0" smtClean="0"/>
              <a:t>You</a:t>
            </a:r>
            <a:r>
              <a:rPr lang="uk-UA" b="1" dirty="0" smtClean="0"/>
              <a:t>'</a:t>
            </a:r>
            <a:r>
              <a:rPr lang="en-US" b="1" dirty="0" smtClean="0"/>
              <a:t>re </a:t>
            </a:r>
            <a:r>
              <a:rPr lang="en-US" b="1" dirty="0" smtClean="0"/>
              <a:t>A Pastor </a:t>
            </a:r>
          </a:p>
          <a:p>
            <a:r>
              <a:rPr lang="en-US" dirty="0" smtClean="0">
                <a:hlinkClick r:id="rId3"/>
              </a:rPr>
              <a:t>Trinity Broadcasting Network</a:t>
            </a:r>
            <a:r>
              <a:rPr lang="en-US" dirty="0" smtClean="0"/>
              <a:t> </a:t>
            </a:r>
          </a:p>
          <a:p>
            <a:endParaRPr lang="en-US" dirty="0" smtClean="0"/>
          </a:p>
          <a:p>
            <a:r>
              <a:rPr lang="en-US" b="1" dirty="0" smtClean="0"/>
              <a:t>Published on Nov 13, 2014</a:t>
            </a:r>
            <a:endParaRPr lang="en-US" dirty="0" smtClean="0"/>
          </a:p>
          <a:p>
            <a:r>
              <a:rPr lang="en-US" dirty="0" smtClean="0"/>
              <a:t>A TBN Interview with Pastor J. John: How to explain what you do, when </a:t>
            </a:r>
            <a:r>
              <a:rPr lang="en-US" dirty="0" smtClean="0"/>
              <a:t>you</a:t>
            </a:r>
            <a:r>
              <a:rPr lang="uk-UA" dirty="0" smtClean="0"/>
              <a:t>'</a:t>
            </a:r>
            <a:r>
              <a:rPr lang="en-US" dirty="0" smtClean="0"/>
              <a:t>re </a:t>
            </a:r>
            <a:r>
              <a:rPr lang="en-US" dirty="0" smtClean="0"/>
              <a:t>a pastor! A must see video! (Slice 2014-10-29) To watch the entire interview, go to this link: </a:t>
            </a:r>
            <a:r>
              <a:rPr lang="en-US" dirty="0" smtClean="0">
                <a:hlinkClick r:id="rId4" tooltip="http://bit.ly/1EuXNOB"/>
              </a:rPr>
              <a:t>http://bit.ly/1EuXNOB</a:t>
            </a:r>
            <a:endParaRPr lang="en-US" dirty="0" smtClean="0"/>
          </a:p>
          <a:p>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=L6TGxKvSqH8</a:t>
            </a:r>
          </a:p>
          <a:p>
            <a:endParaRPr lang="en-US" dirty="0" smtClean="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noted atheist, Richard Dawkins, praised Christians for being salt</a:t>
            </a:r>
            <a:r>
              <a:rPr lang="en-SG" sz="1200" kern="1200" dirty="0" smtClean="0">
                <a:solidFill>
                  <a:schemeClr val="tx1"/>
                </a:solidFill>
                <a:effectLst/>
                <a:latin typeface="+mn-lt"/>
                <a:ea typeface="+mn-ea"/>
                <a:cs typeface="+mn-cs"/>
              </a:rPr>
              <a:t>.</a:t>
            </a:r>
          </a:p>
          <a:p>
            <a:r>
              <a:rPr lang="en-SG" sz="1200" kern="1200" dirty="0" smtClean="0">
                <a:solidFill>
                  <a:schemeClr val="tx1"/>
                </a:solidFill>
                <a:effectLst/>
                <a:latin typeface="+mn-lt"/>
                <a:ea typeface="+mn-ea"/>
                <a:cs typeface="+mn-cs"/>
              </a:rPr>
              <a:t>________</a:t>
            </a:r>
          </a:p>
          <a:p>
            <a:endParaRPr lang="en-US" dirty="0" smtClean="0"/>
          </a:p>
          <a:p>
            <a:r>
              <a:rPr lang="en-US" b="1" dirty="0" smtClean="0"/>
              <a:t>Richard Dawkins, noted atheist, praises Christianity</a:t>
            </a:r>
          </a:p>
          <a:p>
            <a:r>
              <a:rPr lang="uk-UA" b="1" dirty="0" smtClean="0"/>
              <a:t>'</a:t>
            </a:r>
            <a:r>
              <a:rPr lang="en-US" b="1" dirty="0" smtClean="0"/>
              <a:t>No </a:t>
            </a:r>
            <a:r>
              <a:rPr lang="en-US" b="1" dirty="0" smtClean="0"/>
              <a:t>Christians, as far as I know, blowing up </a:t>
            </a:r>
            <a:r>
              <a:rPr lang="en-US" b="1" dirty="0" smtClean="0"/>
              <a:t>buildings</a:t>
            </a:r>
            <a:r>
              <a:rPr lang="uk-UA" b="1" dirty="0" smtClean="0"/>
              <a:t>'</a:t>
            </a:r>
            <a:endParaRPr lang="en-US" b="1" dirty="0" smtClean="0"/>
          </a:p>
          <a:p>
            <a:r>
              <a:rPr lang="en-US" dirty="0" smtClean="0"/>
              <a:t>Published: 01/12/2016 at 12:01 PM image: http://</a:t>
            </a:r>
            <a:r>
              <a:rPr lang="en-US" dirty="0" err="1" smtClean="0"/>
              <a:t>www.wnd.com</a:t>
            </a:r>
            <a:r>
              <a:rPr lang="en-US" dirty="0" smtClean="0"/>
              <a:t>/files/2014/07/</a:t>
            </a:r>
            <a:r>
              <a:rPr lang="en-US" dirty="0" err="1" smtClean="0"/>
              <a:t>cchumley_avatar.jpg</a:t>
            </a:r>
            <a:endParaRPr lang="en-US" dirty="0" smtClean="0"/>
          </a:p>
          <a:p>
            <a:r>
              <a:rPr lang="en-US" dirty="0" smtClean="0">
                <a:hlinkClick r:id="rId3"/>
              </a:rPr>
              <a:t>By Cheryl Chumley</a:t>
            </a:r>
            <a:endParaRPr lang="en-US" dirty="0" smtClean="0"/>
          </a:p>
          <a:p>
            <a:r>
              <a:rPr lang="en-US" dirty="0" smtClean="0"/>
              <a:t/>
            </a:r>
            <a:br>
              <a:rPr lang="en-US" dirty="0" smtClean="0"/>
            </a:br>
            <a:r>
              <a:rPr lang="en-US" dirty="0" smtClean="0"/>
              <a:t>Read more at http://</a:t>
            </a:r>
            <a:r>
              <a:rPr lang="en-US" dirty="0" err="1" smtClean="0"/>
              <a:t>www.wnd.com</a:t>
            </a:r>
            <a:r>
              <a:rPr lang="en-US" dirty="0" smtClean="0"/>
              <a:t>/2016/01/</a:t>
            </a:r>
            <a:r>
              <a:rPr lang="en-US" dirty="0" err="1" smtClean="0"/>
              <a:t>richard</a:t>
            </a:r>
            <a:r>
              <a:rPr lang="en-US" dirty="0" smtClean="0"/>
              <a:t>-</a:t>
            </a:r>
            <a:r>
              <a:rPr lang="en-US" dirty="0" err="1" smtClean="0"/>
              <a:t>dawkins</a:t>
            </a:r>
            <a:r>
              <a:rPr lang="en-US" dirty="0" smtClean="0"/>
              <a:t>-noted-atheist-praises-</a:t>
            </a:r>
            <a:r>
              <a:rPr lang="en-US" dirty="0" err="1" smtClean="0"/>
              <a:t>christianity</a:t>
            </a:r>
            <a:r>
              <a:rPr lang="en-US" dirty="0" smtClean="0"/>
              <a:t>/#Bo7L1Sypw0CmT1KB.99</a:t>
            </a:r>
          </a:p>
          <a:p>
            <a:r>
              <a:rPr lang="en-US" dirty="0" smtClean="0"/>
              <a:t>http://</a:t>
            </a:r>
            <a:r>
              <a:rPr lang="en-US" dirty="0" err="1" smtClean="0"/>
              <a:t>www.wnd.com</a:t>
            </a:r>
            <a:r>
              <a:rPr lang="en-US" dirty="0" smtClean="0"/>
              <a:t>/2016/01/</a:t>
            </a:r>
            <a:r>
              <a:rPr lang="en-US" dirty="0" err="1" smtClean="0"/>
              <a:t>richard</a:t>
            </a:r>
            <a:r>
              <a:rPr lang="en-US" dirty="0" smtClean="0"/>
              <a:t>-</a:t>
            </a:r>
            <a:r>
              <a:rPr lang="en-US" dirty="0" err="1" smtClean="0"/>
              <a:t>dawkins</a:t>
            </a:r>
            <a:r>
              <a:rPr lang="en-US" dirty="0" smtClean="0"/>
              <a:t>-noted-atheist-praises-</a:t>
            </a:r>
            <a:r>
              <a:rPr lang="en-US" dirty="0" err="1" smtClean="0"/>
              <a:t>christianity</a:t>
            </a:r>
            <a:r>
              <a:rPr lang="en-US" dirty="0" smtClean="0"/>
              <a:t>/</a:t>
            </a:r>
          </a:p>
          <a:p>
            <a:r>
              <a:rPr lang="en-US" dirty="0" smtClean="0"/>
              <a:t>Accessed 27 Jan 2016</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So people want to listen to you?</a:t>
            </a:r>
          </a:p>
          <a:p>
            <a:r>
              <a:rPr lang="en-US" dirty="0" smtClean="0"/>
              <a:t>How do you really impact others—really?</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Christians who don’t create a hunger for God in others are useless (5:13b).</a:t>
            </a:r>
            <a:r>
              <a:rPr lang="en-SG" dirty="0" smtClean="0">
                <a:effectLst/>
              </a:rPr>
              <a: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first way we can bless others is to help people hunger for God. That’s what it means to be “salt of the earth.”  Now the second way to bless others is to be the “light of the world.”  What does that mean? This second way to bless others is to…</a:t>
            </a:r>
            <a:r>
              <a:rPr lang="en-SG" dirty="0" smtClean="0">
                <a:effectLst/>
              </a:rPr>
              <a:t> </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first way we can bless others is to help people hunger for God. That’s what it means to be “salt of the earth.”  Now the second way to bless others is to be the “light of the world.”  What does that mean? This second way to bless others is to…</a:t>
            </a:r>
            <a:r>
              <a:rPr lang="en-SG" dirty="0" smtClean="0">
                <a:effectLst/>
              </a:rPr>
              <a:t> </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Show God’s holiness so others credit him for the good they see in you</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Light back then functioned as it does for us today</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Here is a Herodian lamp that I purchased in Israel.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Yes, it’s a genuine, 2000-year-old lamp, minus the oil that went inside. You might think this really special, and it is.  In fact, it’s the oldest thing that I own.  Just to let you know how much I love and trust you, I will pass it around so each of you can hold it.</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the truth is, thousands of these have been unearthed in excavations, so it’s only worth about $20.  Basically, it’s a first-century flashlight or torch. Nearly everyone </a:t>
            </a:r>
            <a:r>
              <a:rPr lang="en-US" sz="1200" i="1" kern="1200" dirty="0" smtClean="0">
                <a:solidFill>
                  <a:schemeClr val="tx1"/>
                </a:solidFill>
                <a:effectLst/>
                <a:latin typeface="+mn-lt"/>
                <a:ea typeface="+mn-ea"/>
                <a:cs typeface="+mn-cs"/>
              </a:rPr>
              <a:t>had</a:t>
            </a:r>
            <a:r>
              <a:rPr lang="en-US" sz="1200" kern="1200" dirty="0" smtClean="0">
                <a:solidFill>
                  <a:schemeClr val="tx1"/>
                </a:solidFill>
                <a:effectLst/>
                <a:latin typeface="+mn-lt"/>
                <a:ea typeface="+mn-ea"/>
                <a:cs typeface="+mn-cs"/>
              </a:rPr>
              <a:t> one.</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Jesus said that every believer </a:t>
            </a:r>
            <a:r>
              <a:rPr lang="en-US" sz="1200" i="1" kern="1200" dirty="0" smtClean="0">
                <a:solidFill>
                  <a:schemeClr val="tx1"/>
                </a:solidFill>
                <a:effectLst/>
                <a:latin typeface="+mn-lt"/>
                <a:ea typeface="+mn-ea"/>
                <a:cs typeface="+mn-cs"/>
              </a:rPr>
              <a:t>is</a:t>
            </a:r>
            <a:r>
              <a:rPr lang="en-US" sz="1200" kern="1200" dirty="0" smtClean="0">
                <a:solidFill>
                  <a:schemeClr val="tx1"/>
                </a:solidFill>
                <a:effectLst/>
                <a:latin typeface="+mn-lt"/>
                <a:ea typeface="+mn-ea"/>
                <a:cs typeface="+mn-cs"/>
              </a:rPr>
              <a:t> one</a:t>
            </a:r>
            <a:r>
              <a:rPr lang="en-SG" sz="1200" kern="1200" dirty="0" smtClean="0">
                <a:solidFill>
                  <a:schemeClr val="tx1"/>
                </a:solidFill>
                <a:effectLst/>
                <a:latin typeface="+mn-lt"/>
                <a:ea typeface="+mn-ea"/>
                <a:cs typeface="+mn-cs"/>
              </a:rPr>
              <a:t>!</a:t>
            </a:r>
          </a:p>
          <a:p>
            <a:r>
              <a:rPr lang="en-SG" dirty="0" smtClean="0"/>
              <a:t>People stumble in darkness because they can’t see their way.</a:t>
            </a:r>
          </a:p>
          <a:p>
            <a:r>
              <a:rPr lang="en-SG" dirty="0" smtClean="0"/>
              <a:t>However, a lighted path shows us the way we should go.</a:t>
            </a:r>
          </a:p>
          <a:p>
            <a:r>
              <a:rPr lang="en-SG" dirty="0" smtClean="0"/>
              <a:t>“Jesus obviously has in mind the bringing of illumination through the revelation of God’s will for his people” (Blomberg, 103).</a:t>
            </a:r>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Christians should reveal truth: both God and sin</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t>Light shows reality while darkness hides reality. Turning on the light doesn’t make things bad—it only shows the true state of things.</a:t>
            </a:r>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t>Once when my sons were small, I put them to bed and went to the door to leave.  As I reached for the switch, one of them said, “Dad, don’t turn on the darkness!”</a:t>
            </a:r>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t>Don’t try that with a “preacher Dad”! Why? Because that became a teachable moment.  I went over to him and said, “Son, you cannot turn on darkness.  Darkness is the way things are, but light puts away that darkness.”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Sadly, believers in this country have not defended the truth of Genesis 1. </a:t>
            </a:r>
          </a:p>
          <a:p>
            <a:r>
              <a:rPr lang="en-US" sz="1200" kern="1200" dirty="0" smtClean="0">
                <a:solidFill>
                  <a:schemeClr val="tx1"/>
                </a:solidFill>
                <a:effectLst/>
                <a:latin typeface="+mn-lt"/>
                <a:ea typeface="+mn-ea"/>
                <a:cs typeface="+mn-cs"/>
              </a:rPr>
              <a:t>• Which country? Iceland!</a:t>
            </a:r>
          </a:p>
          <a:p>
            <a:endParaRPr lang="en-US" dirty="0" smtClean="0"/>
          </a:p>
          <a:p>
            <a:r>
              <a:rPr lang="en-US" dirty="0" smtClean="0"/>
              <a:t>The Washington Post on 23 January 2016 reports</a:t>
            </a:r>
            <a:r>
              <a:rPr lang="is-IS" dirty="0" smtClean="0"/>
              <a:t>…</a:t>
            </a:r>
          </a:p>
          <a:p>
            <a:endParaRPr lang="is-IS" dirty="0" smtClean="0"/>
          </a:p>
          <a:p>
            <a:r>
              <a:rPr lang="ru-RU" dirty="0" smtClean="0"/>
              <a:t>"</a:t>
            </a:r>
            <a:r>
              <a:rPr lang="en-US" dirty="0" smtClean="0"/>
              <a:t>LONDON</a:t>
            </a:r>
            <a:r>
              <a:rPr lang="en-US" dirty="0" smtClean="0"/>
              <a:t> — If you happen to have the chance to talk to young Icelanders about their religious beliefs, be prepared for a surprise. Exactly zero percent of respondents in a recent survey said they believe that God created the Earth..</a:t>
            </a:r>
            <a:r>
              <a:rPr lang="en-US" dirty="0" smtClean="0"/>
              <a:t>.</a:t>
            </a:r>
            <a:r>
              <a:rPr lang="ru-RU" dirty="0" smtClean="0"/>
              <a:t>"</a:t>
            </a:r>
            <a:endParaRPr lang="en-US" dirty="0" smtClean="0"/>
          </a:p>
          <a:p>
            <a:endParaRPr lang="en-US" dirty="0" smtClean="0"/>
          </a:p>
          <a:p>
            <a:r>
              <a:rPr lang="en-US" dirty="0" smtClean="0"/>
              <a:t>https://</a:t>
            </a:r>
            <a:r>
              <a:rPr lang="en-US" dirty="0" err="1" smtClean="0"/>
              <a:t>www.washingtonpost.com</a:t>
            </a:r>
            <a:r>
              <a:rPr lang="en-US" dirty="0" smtClean="0"/>
              <a:t>/news/worldviews/</a:t>
            </a:r>
            <a:r>
              <a:rPr lang="en-US" dirty="0" err="1" smtClean="0"/>
              <a:t>wp</a:t>
            </a:r>
            <a:r>
              <a:rPr lang="en-US" dirty="0" smtClean="0"/>
              <a:t>/2016/01/23/in-this-country-literally-no-young-christians-believe-that-god-created-the-earth/</a:t>
            </a:r>
          </a:p>
          <a:p>
            <a:endParaRPr lang="en-US" dirty="0" smtClean="0"/>
          </a:p>
          <a:p>
            <a:r>
              <a:rPr lang="en-US" dirty="0" smtClean="0"/>
              <a:t>Image:</a:t>
            </a:r>
            <a:r>
              <a:rPr lang="en-US" baseline="0" dirty="0" smtClean="0"/>
              <a:t> </a:t>
            </a:r>
            <a:r>
              <a:rPr lang="en-US" dirty="0" smtClean="0"/>
              <a:t>The spire of </a:t>
            </a:r>
            <a:r>
              <a:rPr lang="en-US" dirty="0" err="1" smtClean="0"/>
              <a:t>Hallgrimskirkja</a:t>
            </a:r>
            <a:r>
              <a:rPr lang="en-US" dirty="0" smtClean="0"/>
              <a:t> church stands above residential and commercial property on the city skyline in Reykjavik. (</a:t>
            </a:r>
            <a:r>
              <a:rPr lang="en-US" dirty="0" err="1" smtClean="0"/>
              <a:t>Arnaldur</a:t>
            </a:r>
            <a:r>
              <a:rPr lang="en-US" dirty="0" smtClean="0"/>
              <a:t> </a:t>
            </a:r>
            <a:r>
              <a:rPr lang="en-US" dirty="0" err="1" smtClean="0"/>
              <a:t>Halldorsson</a:t>
            </a:r>
            <a:r>
              <a:rPr lang="en-US" dirty="0" smtClean="0"/>
              <a:t>/ Bloomberg)</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ru-RU" dirty="0" smtClean="0"/>
              <a:t>"</a:t>
            </a:r>
            <a:r>
              <a:rPr lang="en-US" dirty="0" smtClean="0"/>
              <a:t>Only </a:t>
            </a:r>
            <a:r>
              <a:rPr lang="en-US" dirty="0" smtClean="0"/>
              <a:t>20 years ago, nearly 90 percent of all Icelanders were religious believers. Today, less than 50 percent are</a:t>
            </a:r>
            <a:r>
              <a:rPr lang="en-US" dirty="0" smtClean="0"/>
              <a:t>.</a:t>
            </a:r>
            <a:r>
              <a:rPr lang="ru-RU" dirty="0" smtClean="0"/>
              <a:t>"</a:t>
            </a:r>
            <a:endParaRPr lang="en-US" dirty="0" smtClean="0"/>
          </a:p>
          <a:p>
            <a:endParaRPr lang="en-US" dirty="0" smtClean="0"/>
          </a:p>
          <a:p>
            <a:r>
              <a:rPr lang="en-US" dirty="0" smtClean="0"/>
              <a:t>____________________</a:t>
            </a:r>
          </a:p>
          <a:p>
            <a:endParaRPr lang="en-US" dirty="0" smtClean="0"/>
          </a:p>
          <a:p>
            <a:r>
              <a:rPr lang="en-US" dirty="0" smtClean="0"/>
              <a:t>https://</a:t>
            </a:r>
            <a:r>
              <a:rPr lang="en-US" dirty="0" err="1" smtClean="0"/>
              <a:t>www.washingtonpost.com</a:t>
            </a:r>
            <a:r>
              <a:rPr lang="en-US" dirty="0" smtClean="0"/>
              <a:t>/news/worldviews/</a:t>
            </a:r>
            <a:r>
              <a:rPr lang="en-US" dirty="0" err="1" smtClean="0"/>
              <a:t>wp</a:t>
            </a:r>
            <a:r>
              <a:rPr lang="en-US" dirty="0" smtClean="0"/>
              <a:t>/2016/01/23/in-this-country-literally-no-young-christians-believe-that-god-created-the-earth/</a:t>
            </a:r>
          </a:p>
          <a:p>
            <a:endParaRPr lang="en-US" dirty="0" smtClean="0"/>
          </a:p>
          <a:p>
            <a:r>
              <a:rPr lang="en-US" dirty="0" smtClean="0"/>
              <a:t>Accessed</a:t>
            </a:r>
            <a:r>
              <a:rPr lang="en-US" baseline="0" dirty="0" smtClean="0"/>
              <a:t> 27 Jan 2016</a:t>
            </a:r>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ru-RU" dirty="0" smtClean="0"/>
              <a:t>"</a:t>
            </a:r>
            <a:r>
              <a:rPr lang="en-US" dirty="0" smtClean="0"/>
              <a:t>A </a:t>
            </a:r>
            <a:r>
              <a:rPr lang="en-US" dirty="0" smtClean="0"/>
              <a:t>new survey gives an insight into the faith of Icelanders. In the survey, 68% of Icelanders consider themselves to be Christian but 43.4% doubt the existence of God but believe in Christian values. 17.7 percent of Icelanders believe in the creation story. </a:t>
            </a:r>
          </a:p>
          <a:p>
            <a:r>
              <a:rPr lang="en-US" dirty="0" smtClean="0"/>
              <a:t>The study was conducted by </a:t>
            </a:r>
            <a:r>
              <a:rPr lang="en-US" dirty="0" err="1" smtClean="0"/>
              <a:t>Siðmennt</a:t>
            </a:r>
            <a:r>
              <a:rPr lang="en-US" dirty="0" smtClean="0"/>
              <a:t>, the Icelandic Ethical Humanist Association to study what Icelanders believe in. The survey was published yesterday. </a:t>
            </a:r>
          </a:p>
          <a:p>
            <a:r>
              <a:rPr lang="en-US" b="1" dirty="0" smtClean="0"/>
              <a:t>Men more religious than women</a:t>
            </a:r>
          </a:p>
          <a:p>
            <a:r>
              <a:rPr lang="en-US" dirty="0" smtClean="0"/>
              <a:t>Over half of those who responded to the survey consider themselves religious but </a:t>
            </a:r>
            <a:r>
              <a:rPr lang="en-US" dirty="0" smtClean="0"/>
              <a:t>30% </a:t>
            </a:r>
            <a:r>
              <a:rPr lang="en-US" dirty="0" smtClean="0"/>
              <a:t>say they are not religious. The survey, conducted for </a:t>
            </a:r>
            <a:r>
              <a:rPr lang="en-US" dirty="0" err="1" smtClean="0"/>
              <a:t>Siðmennt</a:t>
            </a:r>
            <a:r>
              <a:rPr lang="en-US" dirty="0" smtClean="0"/>
              <a:t> by </a:t>
            </a:r>
            <a:r>
              <a:rPr lang="en-US" dirty="0" err="1" smtClean="0"/>
              <a:t>Maskina</a:t>
            </a:r>
            <a:r>
              <a:rPr lang="en-US" dirty="0" smtClean="0"/>
              <a:t> in November 2015 selected Icelanders of both sexes aged 17- 85 from all over the country so that the answers would best reflect the </a:t>
            </a:r>
            <a:r>
              <a:rPr lang="en-US" dirty="0" smtClean="0"/>
              <a:t>nation</a:t>
            </a:r>
            <a:r>
              <a:rPr lang="uk-UA" dirty="0" smtClean="0"/>
              <a:t>'</a:t>
            </a:r>
            <a:r>
              <a:rPr lang="en-US" dirty="0" smtClean="0"/>
              <a:t>s </a:t>
            </a:r>
            <a:r>
              <a:rPr lang="en-US" dirty="0" smtClean="0"/>
              <a:t>general ideas.  </a:t>
            </a:r>
          </a:p>
          <a:p>
            <a:r>
              <a:rPr lang="en-US" dirty="0" smtClean="0"/>
              <a:t>More men than women said they were religious, with 48.8 % compared to 44 % of women. </a:t>
            </a:r>
          </a:p>
          <a:p>
            <a:r>
              <a:rPr lang="en-US" dirty="0" smtClean="0"/>
              <a:t>Age made a great difference: 61.3 % of people aged 55 years and older are religious whereas 17.4 % of people aged 25 or younger are religious. Over half of those aged 25 or younger say that they are not religious. </a:t>
            </a:r>
          </a:p>
          <a:p>
            <a:r>
              <a:rPr lang="en-US" b="1" dirty="0" smtClean="0"/>
              <a:t>Voters of Progressive Party most religious</a:t>
            </a:r>
          </a:p>
          <a:p>
            <a:r>
              <a:rPr lang="en-US" dirty="0" smtClean="0"/>
              <a:t>The least religious people of Iceland, according to the survey, live in Reykjavik or 39.2 %. Those with a university education are relatively less religious than those with secondary education exams with 38 % of those with a university education replied that they were not religious and 16.3% of people with secondary education qualifications are not religious. </a:t>
            </a:r>
          </a:p>
          <a:p>
            <a:r>
              <a:rPr lang="en-US" dirty="0" smtClean="0"/>
              <a:t>Political beliefs also seemed to make a difference, with 69.9 % of people voting for the Progressive party (</a:t>
            </a:r>
            <a:r>
              <a:rPr lang="en-US" dirty="0" err="1" smtClean="0"/>
              <a:t>Framsóknarflokkurinn</a:t>
            </a:r>
            <a:r>
              <a:rPr lang="en-US" dirty="0" smtClean="0"/>
              <a:t>) saying that they were religious. Most of those who vote for the Pirate Party are not religious (30.7 %). </a:t>
            </a:r>
          </a:p>
          <a:p>
            <a:r>
              <a:rPr lang="en-US" b="1" dirty="0" smtClean="0"/>
              <a:t>Just under one percent believe in </a:t>
            </a:r>
            <a:r>
              <a:rPr lang="en-US" b="1" dirty="0" err="1" smtClean="0"/>
              <a:t>Ásatrú</a:t>
            </a:r>
            <a:endParaRPr lang="en-US" b="1" dirty="0" smtClean="0"/>
          </a:p>
          <a:p>
            <a:r>
              <a:rPr lang="en-US" dirty="0" smtClean="0"/>
              <a:t>Those with a shorter education </a:t>
            </a:r>
            <a:r>
              <a:rPr lang="en-US" dirty="0" err="1" smtClean="0"/>
              <a:t>adher</a:t>
            </a:r>
            <a:r>
              <a:rPr lang="en-US" dirty="0" smtClean="0"/>
              <a:t> to the teachings of the Bible compared to those with a higher education. 1.9 % believe in </a:t>
            </a:r>
            <a:r>
              <a:rPr lang="ru-RU" dirty="0" smtClean="0"/>
              <a:t>"</a:t>
            </a:r>
            <a:r>
              <a:rPr lang="en-US" dirty="0" smtClean="0"/>
              <a:t>a </a:t>
            </a:r>
            <a:r>
              <a:rPr lang="en-US" dirty="0" smtClean="0"/>
              <a:t>good </a:t>
            </a:r>
            <a:r>
              <a:rPr lang="en-US" dirty="0" smtClean="0"/>
              <a:t>power</a:t>
            </a:r>
            <a:r>
              <a:rPr lang="ru-RU" dirty="0" smtClean="0"/>
              <a:t>"</a:t>
            </a:r>
            <a:r>
              <a:rPr lang="en-US" dirty="0" smtClean="0"/>
              <a:t> </a:t>
            </a:r>
            <a:r>
              <a:rPr lang="en-US" dirty="0" smtClean="0"/>
              <a:t>or a </a:t>
            </a:r>
            <a:r>
              <a:rPr lang="ru-RU" dirty="0" smtClean="0"/>
              <a:t>"</a:t>
            </a:r>
            <a:r>
              <a:rPr lang="en-US" dirty="0" smtClean="0"/>
              <a:t>higher power</a:t>
            </a:r>
            <a:r>
              <a:rPr lang="ru-RU" dirty="0" smtClean="0"/>
              <a:t>"</a:t>
            </a:r>
            <a:r>
              <a:rPr lang="en-US" dirty="0" smtClean="0"/>
              <a:t> </a:t>
            </a:r>
            <a:r>
              <a:rPr lang="en-US" dirty="0" smtClean="0"/>
              <a:t>, 0.8 percent believe in the pagan </a:t>
            </a:r>
            <a:r>
              <a:rPr lang="en-US" dirty="0" err="1" smtClean="0"/>
              <a:t>Ásatrú</a:t>
            </a:r>
            <a:r>
              <a:rPr lang="en-US" dirty="0" smtClean="0"/>
              <a:t> religion and 0.5 percent are Buddhists. 4.5 percent believe in something entirely different such as </a:t>
            </a:r>
            <a:r>
              <a:rPr lang="ru-RU" dirty="0" smtClean="0"/>
              <a:t>"</a:t>
            </a:r>
            <a:r>
              <a:rPr lang="en-US" dirty="0" smtClean="0"/>
              <a:t>The </a:t>
            </a:r>
            <a:r>
              <a:rPr lang="en-US" dirty="0" smtClean="0"/>
              <a:t>Goddess</a:t>
            </a:r>
            <a:r>
              <a:rPr lang="en-US" dirty="0" smtClean="0"/>
              <a:t>,</a:t>
            </a:r>
            <a:r>
              <a:rPr lang="ru-RU" dirty="0" smtClean="0"/>
              <a:t>"</a:t>
            </a:r>
            <a:r>
              <a:rPr lang="en-US" dirty="0" smtClean="0"/>
              <a:t> </a:t>
            </a:r>
            <a:r>
              <a:rPr lang="ru-RU" dirty="0" smtClean="0"/>
              <a:t>"</a:t>
            </a:r>
            <a:r>
              <a:rPr lang="en-US" dirty="0" smtClean="0"/>
              <a:t>Life </a:t>
            </a:r>
            <a:r>
              <a:rPr lang="en-US" dirty="0" smtClean="0"/>
              <a:t>after death</a:t>
            </a:r>
            <a:r>
              <a:rPr lang="en-US" dirty="0" smtClean="0"/>
              <a:t>,</a:t>
            </a:r>
            <a:r>
              <a:rPr lang="ru-RU" dirty="0" smtClean="0"/>
              <a:t>"</a:t>
            </a:r>
            <a:r>
              <a:rPr lang="en-US" dirty="0" smtClean="0"/>
              <a:t> </a:t>
            </a:r>
            <a:r>
              <a:rPr lang="ru-RU" dirty="0" smtClean="0"/>
              <a:t>"</a:t>
            </a:r>
            <a:r>
              <a:rPr lang="en-US" dirty="0" smtClean="0"/>
              <a:t>Nature </a:t>
            </a:r>
            <a:r>
              <a:rPr lang="en-US" dirty="0" smtClean="0"/>
              <a:t>religion</a:t>
            </a:r>
            <a:r>
              <a:rPr lang="en-US" dirty="0" smtClean="0"/>
              <a:t>,</a:t>
            </a:r>
            <a:r>
              <a:rPr lang="ru-RU" dirty="0" smtClean="0"/>
              <a:t>"</a:t>
            </a:r>
            <a:r>
              <a:rPr lang="en-US" dirty="0" smtClean="0"/>
              <a:t> </a:t>
            </a:r>
            <a:r>
              <a:rPr lang="en-US" dirty="0" smtClean="0"/>
              <a:t>or </a:t>
            </a:r>
            <a:r>
              <a:rPr lang="ru-RU" dirty="0" smtClean="0"/>
              <a:t>"</a:t>
            </a:r>
            <a:r>
              <a:rPr lang="en-US" dirty="0" smtClean="0"/>
              <a:t>Philosophy.</a:t>
            </a:r>
            <a:r>
              <a:rPr lang="ru-RU" dirty="0" smtClean="0"/>
              <a:t>"</a:t>
            </a:r>
            <a:r>
              <a:rPr lang="en-US" dirty="0" smtClean="0"/>
              <a:t> </a:t>
            </a:r>
          </a:p>
          <a:p>
            <a:r>
              <a:rPr lang="en-US" b="1" dirty="0" smtClean="0"/>
              <a:t>Most believe the world was created in the Big Bang</a:t>
            </a:r>
          </a:p>
          <a:p>
            <a:r>
              <a:rPr lang="en-US" dirty="0" smtClean="0"/>
              <a:t>Interestingly, 17.7 percent of people in the survey believe in the creation story, but 61.9 believe that the world was created in the Big Bang. 8.3 percent said that they </a:t>
            </a:r>
            <a:r>
              <a:rPr lang="en-US" dirty="0" err="1" smtClean="0"/>
              <a:t>didn</a:t>
            </a:r>
            <a:r>
              <a:rPr lang="uk-UA" dirty="0" smtClean="0"/>
              <a:t>'</a:t>
            </a:r>
            <a:r>
              <a:rPr lang="en-US" dirty="0" smtClean="0"/>
              <a:t>t </a:t>
            </a:r>
            <a:r>
              <a:rPr lang="en-US" dirty="0" smtClean="0"/>
              <a:t>know or </a:t>
            </a:r>
            <a:r>
              <a:rPr lang="en-US" dirty="0" err="1" smtClean="0"/>
              <a:t>didn</a:t>
            </a:r>
            <a:r>
              <a:rPr lang="uk-UA" dirty="0" smtClean="0"/>
              <a:t>'</a:t>
            </a:r>
            <a:r>
              <a:rPr lang="en-US" dirty="0" smtClean="0"/>
              <a:t>t </a:t>
            </a:r>
            <a:r>
              <a:rPr lang="en-US" dirty="0" smtClean="0"/>
              <a:t>have an opinion on the matter. 12.1 percent answered that they thought the world was created in a different manner or that God had created the Big Bang.  Others mentioned </a:t>
            </a:r>
            <a:r>
              <a:rPr lang="en-US" dirty="0" smtClean="0"/>
              <a:t>Darwin</a:t>
            </a:r>
            <a:r>
              <a:rPr lang="uk-UA" dirty="0" smtClean="0"/>
              <a:t>'</a:t>
            </a:r>
            <a:r>
              <a:rPr lang="en-US" dirty="0" smtClean="0"/>
              <a:t>s </a:t>
            </a:r>
            <a:r>
              <a:rPr lang="en-US" dirty="0" smtClean="0"/>
              <a:t>theory of evolution. </a:t>
            </a:r>
          </a:p>
          <a:p>
            <a:r>
              <a:rPr lang="en-US" dirty="0" smtClean="0"/>
              <a:t>Over 55% of people agreed with public playschools, primary and secondary schools should remain neutral about religion. Women tend to agree more with schools being neutral about religion than men</a:t>
            </a:r>
            <a:r>
              <a:rPr lang="en-US" dirty="0" smtClean="0"/>
              <a:t>.</a:t>
            </a:r>
            <a:r>
              <a:rPr lang="ru-RU" dirty="0" smtClean="0"/>
              <a:t>"</a:t>
            </a:r>
            <a:endParaRPr lang="en-US" dirty="0" smtClean="0"/>
          </a:p>
          <a:p>
            <a:r>
              <a:rPr lang="en-US" dirty="0" smtClean="0"/>
              <a:t>____________________</a:t>
            </a:r>
          </a:p>
          <a:p>
            <a:r>
              <a:rPr lang="en-US" dirty="0" smtClean="0"/>
              <a:t>Iceland Monitor</a:t>
            </a:r>
          </a:p>
          <a:p>
            <a:r>
              <a:rPr lang="en-US" dirty="0" smtClean="0"/>
              <a:t>26 January 2016</a:t>
            </a:r>
          </a:p>
          <a:p>
            <a:r>
              <a:rPr lang="en-US" dirty="0" smtClean="0"/>
              <a:t>http://</a:t>
            </a:r>
            <a:r>
              <a:rPr lang="en-US" dirty="0" err="1" smtClean="0"/>
              <a:t>icelandmonitor.mbl.is</a:t>
            </a:r>
            <a:r>
              <a:rPr lang="en-US" dirty="0" smtClean="0"/>
              <a:t>/news/</a:t>
            </a:r>
            <a:r>
              <a:rPr lang="en-US" dirty="0" err="1" smtClean="0"/>
              <a:t>culture_and_living</a:t>
            </a:r>
            <a:r>
              <a:rPr lang="en-US" dirty="0" smtClean="0"/>
              <a:t>/2016/01/14/17_2_of_icelanders_believe_in_the_creation_story/</a:t>
            </a:r>
          </a:p>
          <a:p>
            <a:endParaRPr lang="en-US" dirty="0" smtClean="0"/>
          </a:p>
          <a:p>
            <a:r>
              <a:rPr lang="en-US" dirty="0" smtClean="0"/>
              <a:t>Accessed</a:t>
            </a:r>
            <a:r>
              <a:rPr lang="en-US" baseline="0" dirty="0" smtClean="0"/>
              <a:t> 27 Jan 2016</a:t>
            </a: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However, one reader noted in the Comments</a:t>
            </a:r>
            <a:r>
              <a:rPr lang="en-US" baseline="0" dirty="0" smtClean="0"/>
              <a:t> section:</a:t>
            </a:r>
            <a:endParaRPr lang="en-US" dirty="0" smtClean="0"/>
          </a:p>
          <a:p>
            <a:r>
              <a:rPr lang="ru-RU" dirty="0" smtClean="0"/>
              <a:t>"</a:t>
            </a:r>
            <a:r>
              <a:rPr lang="en-US" dirty="0" smtClean="0"/>
              <a:t>I</a:t>
            </a:r>
            <a:r>
              <a:rPr lang="uk-UA" dirty="0" smtClean="0"/>
              <a:t>'</a:t>
            </a:r>
            <a:r>
              <a:rPr lang="en-US" dirty="0" smtClean="0"/>
              <a:t>m </a:t>
            </a:r>
            <a:r>
              <a:rPr lang="en-US" dirty="0" smtClean="0"/>
              <a:t>a native Icelandic speaker, and that headline is really misleading to the point of being maliciously misleading.</a:t>
            </a:r>
          </a:p>
          <a:p>
            <a:r>
              <a:rPr lang="en-US" dirty="0" smtClean="0"/>
              <a:t>I commented on this on </a:t>
            </a:r>
            <a:r>
              <a:rPr lang="en-US" dirty="0" smtClean="0">
                <a:hlinkClick r:id="rId3"/>
              </a:rPr>
              <a:t>/r/Iceland</a:t>
            </a:r>
            <a:r>
              <a:rPr lang="en-US" dirty="0" smtClean="0"/>
              <a:t> yesterday, this </a:t>
            </a:r>
            <a:r>
              <a:rPr lang="en-US" dirty="0" err="1" smtClean="0"/>
              <a:t>doesn</a:t>
            </a:r>
            <a:r>
              <a:rPr lang="uk-UA" dirty="0" smtClean="0"/>
              <a:t>'</a:t>
            </a:r>
            <a:r>
              <a:rPr lang="en-US" dirty="0" smtClean="0"/>
              <a:t>t </a:t>
            </a:r>
            <a:r>
              <a:rPr lang="en-US" dirty="0" smtClean="0"/>
              <a:t>take away from the general trend of the poll which does show that </a:t>
            </a:r>
            <a:r>
              <a:rPr lang="en-US" dirty="0" smtClean="0"/>
              <a:t>there</a:t>
            </a:r>
            <a:r>
              <a:rPr lang="uk-UA" dirty="0" smtClean="0"/>
              <a:t>'</a:t>
            </a:r>
            <a:r>
              <a:rPr lang="en-US" dirty="0" smtClean="0"/>
              <a:t>s </a:t>
            </a:r>
            <a:r>
              <a:rPr lang="en-US" dirty="0" smtClean="0"/>
              <a:t>an accelerating generational divide in Iceland when it comes to religion with older people being much more religious than younger people.</a:t>
            </a:r>
          </a:p>
          <a:p>
            <a:r>
              <a:rPr lang="en-US" dirty="0" smtClean="0"/>
              <a:t>But the question asked in the poll was confusing. It was </a:t>
            </a:r>
            <a:r>
              <a:rPr lang="ru-RU" dirty="0" smtClean="0"/>
              <a:t>"</a:t>
            </a:r>
            <a:r>
              <a:rPr lang="en-US" dirty="0" smtClean="0"/>
              <a:t>How </a:t>
            </a:r>
            <a:r>
              <a:rPr lang="en-US" dirty="0" smtClean="0"/>
              <a:t>do you think the universe came to be</a:t>
            </a:r>
            <a:r>
              <a:rPr lang="en-US" dirty="0" smtClean="0"/>
              <a:t>?</a:t>
            </a:r>
            <a:r>
              <a:rPr lang="ru-RU" dirty="0" smtClean="0"/>
              <a:t>"</a:t>
            </a:r>
            <a:r>
              <a:rPr lang="en-US" dirty="0" smtClean="0"/>
              <a:t> </a:t>
            </a:r>
            <a:r>
              <a:rPr lang="en-US" dirty="0" smtClean="0"/>
              <a:t>and the answers were </a:t>
            </a:r>
            <a:r>
              <a:rPr lang="ru-RU" dirty="0" smtClean="0"/>
              <a:t>"</a:t>
            </a:r>
            <a:r>
              <a:rPr lang="en-US" dirty="0" smtClean="0"/>
              <a:t>The </a:t>
            </a:r>
            <a:r>
              <a:rPr lang="en-US" dirty="0" smtClean="0"/>
              <a:t>universe came to be in the Big </a:t>
            </a:r>
            <a:r>
              <a:rPr lang="en-US" dirty="0" smtClean="0"/>
              <a:t>Bang</a:t>
            </a:r>
            <a:r>
              <a:rPr lang="ru-RU" dirty="0" smtClean="0"/>
              <a:t>"</a:t>
            </a:r>
            <a:r>
              <a:rPr lang="en-US" dirty="0" smtClean="0"/>
              <a:t> </a:t>
            </a:r>
            <a:r>
              <a:rPr lang="en-US" dirty="0" smtClean="0"/>
              <a:t>and </a:t>
            </a:r>
            <a:r>
              <a:rPr lang="ru-RU" dirty="0" smtClean="0"/>
              <a:t>"</a:t>
            </a:r>
            <a:r>
              <a:rPr lang="en-US" dirty="0" smtClean="0"/>
              <a:t>God </a:t>
            </a:r>
            <a:r>
              <a:rPr lang="en-US" dirty="0" smtClean="0"/>
              <a:t>created the </a:t>
            </a:r>
            <a:r>
              <a:rPr lang="en-US" dirty="0" smtClean="0"/>
              <a:t>universe</a:t>
            </a:r>
            <a:r>
              <a:rPr lang="ru-RU" dirty="0" smtClean="0"/>
              <a:t>"</a:t>
            </a:r>
            <a:r>
              <a:rPr lang="en-US" dirty="0" smtClean="0"/>
              <a:t> </a:t>
            </a:r>
            <a:r>
              <a:rPr lang="en-US" dirty="0" smtClean="0"/>
              <a:t>or </a:t>
            </a:r>
            <a:r>
              <a:rPr lang="ru-RU" dirty="0" smtClean="0"/>
              <a:t>"</a:t>
            </a:r>
            <a:r>
              <a:rPr lang="en-US" dirty="0" smtClean="0"/>
              <a:t>Don</a:t>
            </a:r>
            <a:r>
              <a:rPr lang="uk-UA" dirty="0" smtClean="0"/>
              <a:t>'</a:t>
            </a:r>
            <a:r>
              <a:rPr lang="en-US" dirty="0" smtClean="0"/>
              <a:t>t know</a:t>
            </a:r>
            <a:r>
              <a:rPr lang="ru-RU" dirty="0" smtClean="0"/>
              <a:t>"</a:t>
            </a:r>
            <a:r>
              <a:rPr lang="en-US" dirty="0" smtClean="0"/>
              <a:t> </a:t>
            </a:r>
            <a:r>
              <a:rPr lang="en-US" dirty="0" smtClean="0"/>
              <a:t>and </a:t>
            </a:r>
            <a:r>
              <a:rPr lang="ru-RU" dirty="0" smtClean="0"/>
              <a:t>"</a:t>
            </a:r>
            <a:r>
              <a:rPr lang="en-US" dirty="0" smtClean="0"/>
              <a:t>Other</a:t>
            </a:r>
            <a:r>
              <a:rPr lang="ru-RU" dirty="0" smtClean="0"/>
              <a:t>"</a:t>
            </a:r>
            <a:r>
              <a:rPr lang="en-US" dirty="0" smtClean="0"/>
              <a:t>.</a:t>
            </a:r>
            <a:endParaRPr lang="en-US" dirty="0" smtClean="0"/>
          </a:p>
          <a:p>
            <a:r>
              <a:rPr lang="en-US" dirty="0" smtClean="0"/>
              <a:t>Now, what many outside of Iceland and </a:t>
            </a:r>
            <a:r>
              <a:rPr lang="en-US" dirty="0" smtClean="0"/>
              <a:t>I</a:t>
            </a:r>
            <a:r>
              <a:rPr lang="uk-UA" dirty="0" smtClean="0"/>
              <a:t>'</a:t>
            </a:r>
            <a:r>
              <a:rPr lang="en-US" dirty="0" smtClean="0"/>
              <a:t>d </a:t>
            </a:r>
            <a:r>
              <a:rPr lang="en-US" dirty="0" smtClean="0"/>
              <a:t>say especially Americans need to understand is that even Christians in Iceland and for that matter in most of Europe </a:t>
            </a:r>
            <a:r>
              <a:rPr lang="en-US" dirty="0" smtClean="0"/>
              <a:t>don</a:t>
            </a:r>
            <a:r>
              <a:rPr lang="uk-UA" dirty="0" smtClean="0"/>
              <a:t>'</a:t>
            </a:r>
            <a:r>
              <a:rPr lang="en-US" dirty="0" smtClean="0"/>
              <a:t>t </a:t>
            </a:r>
            <a:r>
              <a:rPr lang="en-US" dirty="0" smtClean="0"/>
              <a:t>literally believe in the origin story in the Bible in in anything but trivial numbers. Maintaining the literal interpretation of that is very much an American evangelical thing. I bet if you polled priests in Iceland and asked them whether they thought the Big Bang happened </a:t>
            </a:r>
            <a:r>
              <a:rPr lang="en-US" dirty="0" smtClean="0"/>
              <a:t>you</a:t>
            </a:r>
            <a:r>
              <a:rPr lang="uk-UA" dirty="0" smtClean="0"/>
              <a:t>'</a:t>
            </a:r>
            <a:r>
              <a:rPr lang="en-US" dirty="0" smtClean="0"/>
              <a:t>d </a:t>
            </a:r>
            <a:r>
              <a:rPr lang="en-US" dirty="0" smtClean="0"/>
              <a:t>get a 100% response rate in the affirmative.</a:t>
            </a:r>
          </a:p>
          <a:p>
            <a:r>
              <a:rPr lang="en-US" dirty="0" smtClean="0"/>
              <a:t>But many people believe that God is the root cause of the Big Bang, and the comments in the </a:t>
            </a:r>
            <a:r>
              <a:rPr lang="ru-RU" dirty="0" smtClean="0"/>
              <a:t>"</a:t>
            </a:r>
            <a:r>
              <a:rPr lang="en-US" dirty="0" smtClean="0"/>
              <a:t>Other</a:t>
            </a:r>
            <a:r>
              <a:rPr lang="ru-RU" dirty="0" smtClean="0"/>
              <a:t>"</a:t>
            </a:r>
            <a:r>
              <a:rPr lang="en-US" dirty="0" smtClean="0"/>
              <a:t> </a:t>
            </a:r>
            <a:r>
              <a:rPr lang="en-US" dirty="0" smtClean="0"/>
              <a:t>section of </a:t>
            </a:r>
            <a:r>
              <a:rPr lang="en-US" dirty="0" smtClean="0">
                <a:hlinkClick r:id="rId4"/>
              </a:rPr>
              <a:t>the poll</a:t>
            </a:r>
            <a:r>
              <a:rPr lang="en-US" dirty="0" smtClean="0"/>
              <a:t> (page 14) are overwhelmingly about something to that effect, e.g. </a:t>
            </a:r>
            <a:r>
              <a:rPr lang="ru-RU" dirty="0" smtClean="0"/>
              <a:t>"</a:t>
            </a:r>
            <a:r>
              <a:rPr lang="en-US" dirty="0" smtClean="0"/>
              <a:t>God </a:t>
            </a:r>
            <a:r>
              <a:rPr lang="en-US" dirty="0" smtClean="0"/>
              <a:t>created the world in the Big </a:t>
            </a:r>
            <a:r>
              <a:rPr lang="en-US" dirty="0" smtClean="0"/>
              <a:t>Bang</a:t>
            </a:r>
            <a:r>
              <a:rPr lang="ru-RU" dirty="0" smtClean="0"/>
              <a:t>"</a:t>
            </a:r>
            <a:r>
              <a:rPr lang="en-US" dirty="0" smtClean="0"/>
              <a:t>.</a:t>
            </a:r>
            <a:endParaRPr lang="en-US" dirty="0" smtClean="0"/>
          </a:p>
          <a:p>
            <a:r>
              <a:rPr lang="en-US" dirty="0" smtClean="0"/>
              <a:t>So yes, Icelanders are getting less religious, but this </a:t>
            </a:r>
            <a:r>
              <a:rPr lang="ru-RU" dirty="0" smtClean="0"/>
              <a:t>"</a:t>
            </a:r>
            <a:r>
              <a:rPr lang="en-US" dirty="0" smtClean="0"/>
              <a:t>0.0%</a:t>
            </a:r>
            <a:r>
              <a:rPr lang="ru-RU" dirty="0" smtClean="0"/>
              <a:t>"</a:t>
            </a:r>
            <a:r>
              <a:rPr lang="en-US" dirty="0" smtClean="0"/>
              <a:t> </a:t>
            </a:r>
            <a:r>
              <a:rPr lang="en-US" dirty="0" smtClean="0"/>
              <a:t>number of under 25 year olds thinking God created the world </a:t>
            </a:r>
            <a:r>
              <a:rPr lang="en-US" dirty="0" err="1" smtClean="0"/>
              <a:t>doesn</a:t>
            </a:r>
            <a:r>
              <a:rPr lang="uk-UA" dirty="0" smtClean="0"/>
              <a:t>'</a:t>
            </a:r>
            <a:r>
              <a:rPr lang="en-US" dirty="0" smtClean="0"/>
              <a:t>t </a:t>
            </a:r>
            <a:r>
              <a:rPr lang="en-US" dirty="0" smtClean="0"/>
              <a:t>mean </a:t>
            </a:r>
            <a:r>
              <a:rPr lang="en-US" dirty="0" smtClean="0"/>
              <a:t>they</a:t>
            </a:r>
            <a:r>
              <a:rPr lang="uk-UA" dirty="0" smtClean="0"/>
              <a:t>'</a:t>
            </a:r>
            <a:r>
              <a:rPr lang="en-US" dirty="0" smtClean="0"/>
              <a:t>re </a:t>
            </a:r>
            <a:r>
              <a:rPr lang="en-US" dirty="0" smtClean="0"/>
              <a:t>all atheist, this same poll shows that 42% of those same people consider </a:t>
            </a:r>
            <a:r>
              <a:rPr lang="ru-RU" dirty="0" smtClean="0"/>
              <a:t>"</a:t>
            </a:r>
            <a:r>
              <a:rPr lang="en-US" dirty="0" smtClean="0"/>
              <a:t>I</a:t>
            </a:r>
            <a:r>
              <a:rPr lang="uk-UA" dirty="0" smtClean="0"/>
              <a:t>'</a:t>
            </a:r>
            <a:r>
              <a:rPr lang="en-US" dirty="0" smtClean="0"/>
              <a:t>m </a:t>
            </a:r>
            <a:r>
              <a:rPr lang="en-US" dirty="0" smtClean="0"/>
              <a:t>a </a:t>
            </a:r>
            <a:r>
              <a:rPr lang="en-US" dirty="0" smtClean="0"/>
              <a:t>Christian</a:t>
            </a:r>
            <a:r>
              <a:rPr lang="ru-RU" dirty="0" smtClean="0"/>
              <a:t>"</a:t>
            </a:r>
            <a:r>
              <a:rPr lang="en-US" dirty="0" smtClean="0"/>
              <a:t> </a:t>
            </a:r>
            <a:r>
              <a:rPr lang="en-US" dirty="0" smtClean="0"/>
              <a:t>to be the most accurate description of their religious views.</a:t>
            </a:r>
          </a:p>
          <a:p>
            <a:r>
              <a:rPr lang="en-US" dirty="0" smtClean="0"/>
              <a:t>Edit: Changed </a:t>
            </a:r>
            <a:r>
              <a:rPr lang="ru-RU" dirty="0" smtClean="0"/>
              <a:t>"</a:t>
            </a:r>
            <a:r>
              <a:rPr lang="en-US" dirty="0" smtClean="0"/>
              <a:t>world</a:t>
            </a:r>
            <a:r>
              <a:rPr lang="ru-RU" dirty="0" smtClean="0"/>
              <a:t>"</a:t>
            </a:r>
            <a:r>
              <a:rPr lang="en-US" dirty="0" smtClean="0"/>
              <a:t> </a:t>
            </a:r>
            <a:r>
              <a:rPr lang="en-US" dirty="0" smtClean="0"/>
              <a:t>to </a:t>
            </a:r>
            <a:r>
              <a:rPr lang="ru-RU" dirty="0" smtClean="0"/>
              <a:t>"</a:t>
            </a:r>
            <a:r>
              <a:rPr lang="en-US" dirty="0" smtClean="0"/>
              <a:t>universe</a:t>
            </a:r>
            <a:r>
              <a:rPr lang="ru-RU" dirty="0" smtClean="0"/>
              <a:t>"</a:t>
            </a:r>
            <a:r>
              <a:rPr lang="en-US" dirty="0" smtClean="0"/>
              <a:t> </a:t>
            </a:r>
            <a:r>
              <a:rPr lang="en-US" dirty="0" smtClean="0"/>
              <a:t>in the questions, which was just a mistranslation of mine. See comments below for some confusion related to that.</a:t>
            </a:r>
          </a:p>
          <a:p>
            <a:r>
              <a:rPr lang="en-US" dirty="0" smtClean="0">
                <a:hlinkClick r:id="rId5"/>
              </a:rPr>
              <a:t>permalink</a:t>
            </a:r>
            <a:endParaRPr lang="en-US" dirty="0" smtClean="0"/>
          </a:p>
          <a:p>
            <a:r>
              <a:rPr lang="en-US" dirty="0" smtClean="0"/>
              <a:t>[–]</a:t>
            </a:r>
            <a:r>
              <a:rPr lang="en-US" dirty="0" smtClean="0">
                <a:hlinkClick r:id="rId6"/>
              </a:rPr>
              <a:t>needawp</a:t>
            </a:r>
            <a:r>
              <a:rPr lang="en-US" dirty="0" smtClean="0"/>
              <a:t> 1188 points 12 days ago </a:t>
            </a:r>
          </a:p>
          <a:p>
            <a:r>
              <a:rPr lang="en-US" dirty="0" smtClean="0"/>
              <a:t>In fact, the largest sect of Christianity in the world of over 1.2 billion, Catholicism, actively teaches that the big bang is the way the universe was created. </a:t>
            </a:r>
          </a:p>
          <a:p>
            <a:endParaRPr lang="en-US" dirty="0" smtClean="0"/>
          </a:p>
          <a:p>
            <a:r>
              <a:rPr lang="en-US" dirty="0" smtClean="0"/>
              <a:t>____________________</a:t>
            </a:r>
          </a:p>
          <a:p>
            <a:r>
              <a:rPr lang="en-US" dirty="0" smtClean="0"/>
              <a:t>Iceland Monitor</a:t>
            </a:r>
          </a:p>
          <a:p>
            <a:r>
              <a:rPr lang="en-US" dirty="0" smtClean="0"/>
              <a:t>26 January 2016</a:t>
            </a:r>
          </a:p>
          <a:p>
            <a:r>
              <a:rPr lang="en-US" dirty="0" smtClean="0"/>
              <a:t>http://</a:t>
            </a:r>
            <a:r>
              <a:rPr lang="en-US" dirty="0" err="1" smtClean="0"/>
              <a:t>icelandmonitor.mbl.is</a:t>
            </a:r>
            <a:r>
              <a:rPr lang="en-US" dirty="0" smtClean="0"/>
              <a:t>/news/</a:t>
            </a:r>
            <a:r>
              <a:rPr lang="en-US" dirty="0" err="1" smtClean="0"/>
              <a:t>culture_and_living</a:t>
            </a:r>
            <a:r>
              <a:rPr lang="en-US" dirty="0" smtClean="0"/>
              <a:t>/2016/01/14/17_2_of_icelanders_believe_in_the_creation_story/</a:t>
            </a:r>
          </a:p>
          <a:p>
            <a:endParaRPr lang="en-US" dirty="0" smtClean="0"/>
          </a:p>
          <a:p>
            <a:r>
              <a:rPr lang="en-US" dirty="0" smtClean="0"/>
              <a:t>Accessed</a:t>
            </a:r>
            <a:r>
              <a:rPr lang="en-US" baseline="0" dirty="0" smtClean="0"/>
              <a:t> 27 Jan 2016</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Sadly, believers in the USA and the West have not been “light” that shows the truth of God’s Word.</a:t>
            </a:r>
          </a:p>
          <a:p>
            <a:r>
              <a:rPr lang="en-US" sz="1200" kern="1200" dirty="0" smtClean="0">
                <a:solidFill>
                  <a:schemeClr val="tx1"/>
                </a:solidFill>
                <a:effectLst/>
                <a:latin typeface="+mn-lt"/>
                <a:ea typeface="+mn-ea"/>
                <a:cs typeface="+mn-cs"/>
              </a:rPr>
              <a:t>Here is the Bible Belt</a:t>
            </a:r>
            <a:r>
              <a:rPr lang="is-IS"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b="0" dirty="0" smtClean="0"/>
          </a:p>
          <a:p>
            <a:r>
              <a:rPr lang="en-US" b="0" dirty="0" smtClean="0"/>
              <a:t>But even the</a:t>
            </a:r>
            <a:r>
              <a:rPr lang="en-US" b="0" baseline="0" dirty="0" smtClean="0"/>
              <a:t> Bible Belt lacks showing the light of the Bible!</a:t>
            </a:r>
            <a:endParaRPr lang="en-US" b="0" dirty="0" smtClean="0"/>
          </a:p>
          <a:p>
            <a:endParaRPr lang="en-US" b="0" dirty="0" smtClean="0"/>
          </a:p>
          <a:p>
            <a:r>
              <a:rPr lang="en-US" b="1" dirty="0" smtClean="0"/>
              <a:t>Top Conservative And Liberal Cities In The United States</a:t>
            </a:r>
          </a:p>
          <a:p>
            <a:r>
              <a:rPr lang="en-US" dirty="0" smtClean="0"/>
              <a:t>November 12, 2013, by Ken </a:t>
            </a:r>
            <a:r>
              <a:rPr lang="en-US" dirty="0" err="1" smtClean="0"/>
              <a:t>Jorgustin</a:t>
            </a:r>
            <a:endParaRPr lang="en-US" dirty="0" smtClean="0"/>
          </a:p>
          <a:p>
            <a:r>
              <a:rPr lang="en-US" dirty="0" smtClean="0"/>
              <a:t>http://</a:t>
            </a:r>
            <a:r>
              <a:rPr lang="en-US" dirty="0" err="1" smtClean="0"/>
              <a:t>modernsurvivalblog.com</a:t>
            </a:r>
            <a:r>
              <a:rPr lang="en-US" dirty="0" smtClean="0"/>
              <a:t>/current-events-economics-politics/top-conservative-and-liberal-cities-in-the-united-states/</a:t>
            </a:r>
          </a:p>
          <a:p>
            <a:r>
              <a:rPr lang="en-US" dirty="0" smtClean="0"/>
              <a:t>Accessed</a:t>
            </a:r>
            <a:r>
              <a:rPr lang="en-US" baseline="0" dirty="0" smtClean="0"/>
              <a:t> 30 Jan 2016</a:t>
            </a:r>
          </a:p>
          <a:p>
            <a:endParaRPr lang="en-US" dirty="0" smtClean="0"/>
          </a:p>
          <a:p>
            <a:r>
              <a:rPr lang="en-US" dirty="0" smtClean="0"/>
              <a:t>Are your political views aligned with the voting statistics of your nearest city or metro/suburban proximity to that city? Do you fit in? Are you planning to move and are curious about the political viewpoints of your new area? Or are you simply curious to know which are the top conservative and liberal cities in the U.S.?</a:t>
            </a:r>
          </a:p>
          <a:p>
            <a:r>
              <a:rPr lang="en-US" dirty="0" smtClean="0"/>
              <a:t>Here</a:t>
            </a:r>
            <a:r>
              <a:rPr lang="uk-UA" dirty="0" smtClean="0"/>
              <a:t>'</a:t>
            </a:r>
            <a:r>
              <a:rPr lang="en-US" dirty="0" smtClean="0"/>
              <a:t>s your answer…</a:t>
            </a:r>
          </a:p>
          <a:p>
            <a:r>
              <a:rPr lang="en-US" dirty="0" smtClean="0"/>
              <a:t/>
            </a:r>
            <a:br>
              <a:rPr lang="en-US" dirty="0" smtClean="0"/>
            </a:br>
            <a:r>
              <a:rPr lang="en-US" dirty="0" smtClean="0"/>
              <a:t> </a:t>
            </a:r>
            <a:br>
              <a:rPr lang="en-US" dirty="0" smtClean="0"/>
            </a:br>
            <a:r>
              <a:rPr lang="en-US" b="1" dirty="0" smtClean="0"/>
              <a:t>The top twenty five conservative cities</a:t>
            </a:r>
            <a:r>
              <a:rPr lang="en-US" dirty="0" smtClean="0"/>
              <a:t> in America share many common characteristics, including larger than average Caucasian populations, a large percentage of married couples, smaller city size, and higher income and education level than average. </a:t>
            </a:r>
          </a:p>
          <a:p>
            <a:r>
              <a:rPr lang="en-US" dirty="0" smtClean="0"/>
              <a:t>The top twenty five conservative cities come primarily from the South, non-coastal areas of the West, and Southern California, which is indicative of a conservative voting trend in these two regions…according to the Bay Area Center for Voting Research.</a:t>
            </a:r>
          </a:p>
          <a:p>
            <a:r>
              <a:rPr lang="en-US" dirty="0" smtClean="0"/>
              <a:t> </a:t>
            </a:r>
            <a:br>
              <a:rPr lang="en-US" dirty="0" smtClean="0"/>
            </a:br>
            <a:r>
              <a:rPr lang="en-US" b="1" dirty="0" smtClean="0"/>
              <a:t>The twenty-five most liberal cities</a:t>
            </a:r>
            <a:r>
              <a:rPr lang="en-US" dirty="0" smtClean="0"/>
              <a:t> in the United States share much different characteristics than their conservative counterparts—many have large African American populations, large portions of the populations are single, many are larger cities located in urban environments, and lower average levels of income and education are prevalent. </a:t>
            </a:r>
          </a:p>
          <a:p>
            <a:r>
              <a:rPr lang="en-US" dirty="0" smtClean="0"/>
              <a:t>The top </a:t>
            </a:r>
            <a:r>
              <a:rPr lang="en-US" dirty="0" err="1" smtClean="0"/>
              <a:t>twentyfive</a:t>
            </a:r>
            <a:r>
              <a:rPr lang="en-US" dirty="0" smtClean="0"/>
              <a:t> liberal cities come mostly from the traditionally liberal Northeast and West coast, with a surprising number of cities near the top coming from the Midwest…according to BACVR.</a:t>
            </a:r>
          </a:p>
          <a:p>
            <a:r>
              <a:rPr lang="en-US" dirty="0" smtClean="0"/>
              <a:t> </a:t>
            </a:r>
            <a:br>
              <a:rPr lang="en-US" dirty="0" smtClean="0"/>
            </a:br>
            <a:r>
              <a:rPr lang="en-US" dirty="0" smtClean="0"/>
              <a:t>Each of he following lists of top 50 conservative and liberal cities represent nearly 20% the number of cities in the United States with populations over 100,000. </a:t>
            </a:r>
          </a:p>
          <a:p>
            <a:r>
              <a:rPr lang="en-US" dirty="0" smtClean="0"/>
              <a:t> </a:t>
            </a:r>
          </a:p>
          <a:p>
            <a:r>
              <a:rPr lang="en-US" b="1" dirty="0" smtClean="0"/>
              <a:t>Top 50 Conservative Cities Overall</a:t>
            </a:r>
          </a:p>
          <a:p>
            <a:r>
              <a:rPr lang="en-US" dirty="0" smtClean="0"/>
              <a:t>1 Provo Utah</a:t>
            </a:r>
            <a:br>
              <a:rPr lang="en-US" dirty="0" smtClean="0"/>
            </a:br>
            <a:r>
              <a:rPr lang="en-US" dirty="0" smtClean="0"/>
              <a:t>2 Lubbock Texas</a:t>
            </a:r>
            <a:br>
              <a:rPr lang="en-US" dirty="0" smtClean="0"/>
            </a:br>
            <a:r>
              <a:rPr lang="en-US" dirty="0" smtClean="0"/>
              <a:t>3 Abilene Texas</a:t>
            </a:r>
            <a:br>
              <a:rPr lang="en-US" dirty="0" smtClean="0"/>
            </a:br>
            <a:r>
              <a:rPr lang="en-US" dirty="0" smtClean="0"/>
              <a:t>4 Hialeah Florida</a:t>
            </a:r>
            <a:br>
              <a:rPr lang="en-US" dirty="0" smtClean="0"/>
            </a:br>
            <a:r>
              <a:rPr lang="en-US" dirty="0" smtClean="0"/>
              <a:t>5 Plano Texas</a:t>
            </a:r>
            <a:br>
              <a:rPr lang="en-US" dirty="0" smtClean="0"/>
            </a:br>
            <a:r>
              <a:rPr lang="en-US" dirty="0" smtClean="0"/>
              <a:t>6 Colorado Springs Colorado</a:t>
            </a:r>
            <a:br>
              <a:rPr lang="en-US" dirty="0" smtClean="0"/>
            </a:br>
            <a:r>
              <a:rPr lang="en-US" dirty="0" smtClean="0"/>
              <a:t>7 Gilbert Arizona</a:t>
            </a:r>
            <a:br>
              <a:rPr lang="en-US" dirty="0" smtClean="0"/>
            </a:br>
            <a:r>
              <a:rPr lang="en-US" dirty="0" smtClean="0"/>
              <a:t>8 Bakersfield California</a:t>
            </a:r>
            <a:br>
              <a:rPr lang="en-US" dirty="0" smtClean="0"/>
            </a:br>
            <a:r>
              <a:rPr lang="en-US" dirty="0" smtClean="0"/>
              <a:t>9 Lafayette Louisiana</a:t>
            </a:r>
            <a:br>
              <a:rPr lang="en-US" dirty="0" smtClean="0"/>
            </a:br>
            <a:r>
              <a:rPr lang="en-US" dirty="0" smtClean="0"/>
              <a:t>10 Orange California</a:t>
            </a:r>
            <a:br>
              <a:rPr lang="en-US" dirty="0" smtClean="0"/>
            </a:br>
            <a:r>
              <a:rPr lang="en-US" dirty="0" smtClean="0"/>
              <a:t>11 Escondido California</a:t>
            </a:r>
            <a:br>
              <a:rPr lang="en-US" dirty="0" smtClean="0"/>
            </a:br>
            <a:r>
              <a:rPr lang="en-US" dirty="0" smtClean="0"/>
              <a:t>12 Allentown Pennsylvania</a:t>
            </a:r>
            <a:br>
              <a:rPr lang="en-US" dirty="0" smtClean="0"/>
            </a:br>
            <a:r>
              <a:rPr lang="en-US" dirty="0" smtClean="0"/>
              <a:t>13 Mesa Arizona</a:t>
            </a:r>
            <a:br>
              <a:rPr lang="en-US" dirty="0" smtClean="0"/>
            </a:br>
            <a:r>
              <a:rPr lang="en-US" dirty="0" smtClean="0"/>
              <a:t>14 Arlington Texas</a:t>
            </a:r>
            <a:br>
              <a:rPr lang="en-US" dirty="0" smtClean="0"/>
            </a:br>
            <a:r>
              <a:rPr lang="en-US" dirty="0" smtClean="0"/>
              <a:t>15 Peoria Arizona</a:t>
            </a:r>
            <a:br>
              <a:rPr lang="en-US" dirty="0" smtClean="0"/>
            </a:br>
            <a:r>
              <a:rPr lang="en-US" dirty="0" smtClean="0"/>
              <a:t>16 Cape Coral Florida</a:t>
            </a:r>
            <a:br>
              <a:rPr lang="en-US" dirty="0" smtClean="0"/>
            </a:br>
            <a:r>
              <a:rPr lang="en-US" dirty="0" smtClean="0"/>
              <a:t>17 Garden Grove California</a:t>
            </a:r>
            <a:br>
              <a:rPr lang="en-US" dirty="0" smtClean="0"/>
            </a:br>
            <a:r>
              <a:rPr lang="en-US" dirty="0" smtClean="0"/>
              <a:t>18 Simi Valley California</a:t>
            </a:r>
            <a:br>
              <a:rPr lang="en-US" dirty="0" smtClean="0"/>
            </a:br>
            <a:r>
              <a:rPr lang="en-US" dirty="0" smtClean="0"/>
              <a:t>19 Corona California</a:t>
            </a:r>
            <a:br>
              <a:rPr lang="en-US" dirty="0" smtClean="0"/>
            </a:br>
            <a:r>
              <a:rPr lang="en-US" dirty="0" smtClean="0"/>
              <a:t>20 Clearwater Florida</a:t>
            </a:r>
            <a:br>
              <a:rPr lang="en-US" dirty="0" smtClean="0"/>
            </a:br>
            <a:r>
              <a:rPr lang="en-US" dirty="0" smtClean="0"/>
              <a:t>21 West Valley City Utah</a:t>
            </a:r>
            <a:br>
              <a:rPr lang="en-US" dirty="0" smtClean="0"/>
            </a:br>
            <a:r>
              <a:rPr lang="en-US" dirty="0" smtClean="0"/>
              <a:t>22 Oklahoma City Oklahoma</a:t>
            </a:r>
            <a:br>
              <a:rPr lang="en-US" dirty="0" smtClean="0"/>
            </a:br>
            <a:r>
              <a:rPr lang="en-US" dirty="0" smtClean="0"/>
              <a:t>23 Overland Park Kansas</a:t>
            </a:r>
            <a:br>
              <a:rPr lang="en-US" dirty="0" smtClean="0"/>
            </a:br>
            <a:r>
              <a:rPr lang="en-US" dirty="0" smtClean="0"/>
              <a:t>24 Anchorage Alaska</a:t>
            </a:r>
            <a:br>
              <a:rPr lang="en-US" dirty="0" smtClean="0"/>
            </a:br>
            <a:r>
              <a:rPr lang="en-US" dirty="0" smtClean="0"/>
              <a:t>25 Huntington Beach California</a:t>
            </a:r>
            <a:br>
              <a:rPr lang="en-US" dirty="0" smtClean="0"/>
            </a:br>
            <a:r>
              <a:rPr lang="en-US" dirty="0" smtClean="0"/>
              <a:t>26 Lancaster California</a:t>
            </a:r>
            <a:br>
              <a:rPr lang="en-US" dirty="0" smtClean="0"/>
            </a:br>
            <a:r>
              <a:rPr lang="en-US" dirty="0" smtClean="0"/>
              <a:t>27 Tulsa Oklahoma</a:t>
            </a:r>
            <a:br>
              <a:rPr lang="en-US" dirty="0" smtClean="0"/>
            </a:br>
            <a:r>
              <a:rPr lang="en-US" dirty="0" smtClean="0"/>
              <a:t>28 Rancho Cucamonga California</a:t>
            </a:r>
            <a:br>
              <a:rPr lang="en-US" dirty="0" smtClean="0"/>
            </a:br>
            <a:r>
              <a:rPr lang="en-US" dirty="0" smtClean="0"/>
              <a:t>29 Garland Texas</a:t>
            </a:r>
            <a:br>
              <a:rPr lang="en-US" dirty="0" smtClean="0"/>
            </a:br>
            <a:r>
              <a:rPr lang="en-US" dirty="0" smtClean="0"/>
              <a:t>30 Wichita Kansas</a:t>
            </a:r>
            <a:br>
              <a:rPr lang="en-US" dirty="0" smtClean="0"/>
            </a:br>
            <a:r>
              <a:rPr lang="en-US" dirty="0" smtClean="0"/>
              <a:t>31 Santa Clarita California</a:t>
            </a:r>
            <a:br>
              <a:rPr lang="en-US" dirty="0" smtClean="0"/>
            </a:br>
            <a:r>
              <a:rPr lang="en-US" dirty="0" smtClean="0"/>
              <a:t>32 Fullerton California</a:t>
            </a:r>
            <a:br>
              <a:rPr lang="en-US" dirty="0" smtClean="0"/>
            </a:br>
            <a:r>
              <a:rPr lang="en-US" dirty="0" smtClean="0"/>
              <a:t>33 Corpus Christi Texas</a:t>
            </a:r>
            <a:br>
              <a:rPr lang="en-US" dirty="0" smtClean="0"/>
            </a:br>
            <a:r>
              <a:rPr lang="en-US" dirty="0" smtClean="0"/>
              <a:t>34 Carrollton Texas</a:t>
            </a:r>
            <a:br>
              <a:rPr lang="en-US" dirty="0" smtClean="0"/>
            </a:br>
            <a:r>
              <a:rPr lang="en-US" dirty="0" smtClean="0"/>
              <a:t>35 Anaheim California</a:t>
            </a:r>
            <a:br>
              <a:rPr lang="en-US" dirty="0" smtClean="0"/>
            </a:br>
            <a:r>
              <a:rPr lang="en-US" dirty="0" smtClean="0"/>
              <a:t>36 Clarksville Tennessee</a:t>
            </a:r>
            <a:br>
              <a:rPr lang="en-US" dirty="0" smtClean="0"/>
            </a:br>
            <a:r>
              <a:rPr lang="en-US" dirty="0" smtClean="0"/>
              <a:t>37 Jacksonville Florida</a:t>
            </a:r>
            <a:br>
              <a:rPr lang="en-US" dirty="0" smtClean="0"/>
            </a:br>
            <a:r>
              <a:rPr lang="en-US" dirty="0" smtClean="0"/>
              <a:t>38 Glendale Arizona</a:t>
            </a:r>
            <a:br>
              <a:rPr lang="en-US" dirty="0" smtClean="0"/>
            </a:br>
            <a:r>
              <a:rPr lang="en-US" dirty="0" smtClean="0"/>
              <a:t>39 Waco Texas</a:t>
            </a:r>
            <a:br>
              <a:rPr lang="en-US" dirty="0" smtClean="0"/>
            </a:br>
            <a:r>
              <a:rPr lang="en-US" dirty="0" smtClean="0"/>
              <a:t>40 Pasadena Texas</a:t>
            </a:r>
            <a:br>
              <a:rPr lang="en-US" dirty="0" smtClean="0"/>
            </a:br>
            <a:r>
              <a:rPr lang="en-US" dirty="0" smtClean="0"/>
              <a:t>41 Chesapeake Virginia</a:t>
            </a:r>
            <a:br>
              <a:rPr lang="en-US" dirty="0" smtClean="0"/>
            </a:br>
            <a:r>
              <a:rPr lang="en-US" dirty="0" smtClean="0"/>
              <a:t>42 Scottsdale Arizona</a:t>
            </a:r>
            <a:br>
              <a:rPr lang="en-US" dirty="0" smtClean="0"/>
            </a:br>
            <a:r>
              <a:rPr lang="en-US" dirty="0" smtClean="0"/>
              <a:t>43 Springfield Missouri</a:t>
            </a:r>
            <a:br>
              <a:rPr lang="en-US" dirty="0" smtClean="0"/>
            </a:br>
            <a:r>
              <a:rPr lang="en-US" dirty="0" smtClean="0"/>
              <a:t>44 Fort Wayne Indiana</a:t>
            </a:r>
            <a:br>
              <a:rPr lang="en-US" dirty="0" smtClean="0"/>
            </a:br>
            <a:r>
              <a:rPr lang="en-US" dirty="0" smtClean="0"/>
              <a:t>45 Naperville Illinois</a:t>
            </a:r>
            <a:br>
              <a:rPr lang="en-US" dirty="0" smtClean="0"/>
            </a:br>
            <a:r>
              <a:rPr lang="en-US" dirty="0" smtClean="0"/>
              <a:t>46 Oceanside California</a:t>
            </a:r>
            <a:br>
              <a:rPr lang="en-US" dirty="0" smtClean="0"/>
            </a:br>
            <a:r>
              <a:rPr lang="en-US" dirty="0" smtClean="0"/>
              <a:t>47 Chandler Arizona</a:t>
            </a:r>
            <a:br>
              <a:rPr lang="en-US" dirty="0" smtClean="0"/>
            </a:br>
            <a:r>
              <a:rPr lang="en-US" dirty="0" smtClean="0"/>
              <a:t>48 Costa Mesa California</a:t>
            </a:r>
            <a:br>
              <a:rPr lang="en-US" dirty="0" smtClean="0"/>
            </a:br>
            <a:r>
              <a:rPr lang="en-US" dirty="0" smtClean="0"/>
              <a:t>49 Modesto California</a:t>
            </a:r>
            <a:br>
              <a:rPr lang="en-US" dirty="0" smtClean="0"/>
            </a:br>
            <a:r>
              <a:rPr lang="en-US" dirty="0" smtClean="0"/>
              <a:t>50 Sioux Falls South Dakota</a:t>
            </a:r>
          </a:p>
          <a:p>
            <a:r>
              <a:rPr lang="en-US" dirty="0" smtClean="0"/>
              <a:t> </a:t>
            </a:r>
          </a:p>
          <a:p>
            <a:r>
              <a:rPr lang="en-US" b="1" dirty="0" smtClean="0"/>
              <a:t>Top 50 Liberal Cities Overall</a:t>
            </a:r>
          </a:p>
          <a:p>
            <a:r>
              <a:rPr lang="en-US" dirty="0" smtClean="0"/>
              <a:t>1 Detroit Michigan</a:t>
            </a:r>
            <a:br>
              <a:rPr lang="en-US" dirty="0" smtClean="0"/>
            </a:br>
            <a:r>
              <a:rPr lang="en-US" dirty="0" smtClean="0"/>
              <a:t>2 Gary Indiana</a:t>
            </a:r>
            <a:br>
              <a:rPr lang="en-US" dirty="0" smtClean="0"/>
            </a:br>
            <a:r>
              <a:rPr lang="en-US" dirty="0" smtClean="0"/>
              <a:t>3 Berkeley California</a:t>
            </a:r>
            <a:br>
              <a:rPr lang="en-US" dirty="0" smtClean="0"/>
            </a:br>
            <a:r>
              <a:rPr lang="en-US" dirty="0" smtClean="0"/>
              <a:t>4 District of Columbia</a:t>
            </a:r>
            <a:br>
              <a:rPr lang="en-US" dirty="0" smtClean="0"/>
            </a:br>
            <a:r>
              <a:rPr lang="en-US" dirty="0" smtClean="0"/>
              <a:t>5 Oakland California</a:t>
            </a:r>
            <a:br>
              <a:rPr lang="en-US" dirty="0" smtClean="0"/>
            </a:br>
            <a:r>
              <a:rPr lang="en-US" dirty="0" smtClean="0"/>
              <a:t>6 Inglewood California</a:t>
            </a:r>
            <a:br>
              <a:rPr lang="en-US" dirty="0" smtClean="0"/>
            </a:br>
            <a:r>
              <a:rPr lang="en-US" dirty="0" smtClean="0"/>
              <a:t>7 Newark New Jersey</a:t>
            </a:r>
            <a:br>
              <a:rPr lang="en-US" dirty="0" smtClean="0"/>
            </a:br>
            <a:r>
              <a:rPr lang="en-US" dirty="0" smtClean="0"/>
              <a:t>8 Cambridge Massachusetts</a:t>
            </a:r>
            <a:br>
              <a:rPr lang="en-US" dirty="0" smtClean="0"/>
            </a:br>
            <a:r>
              <a:rPr lang="en-US" dirty="0" smtClean="0"/>
              <a:t>9 San Francisco California</a:t>
            </a:r>
            <a:br>
              <a:rPr lang="en-US" dirty="0" smtClean="0"/>
            </a:br>
            <a:r>
              <a:rPr lang="en-US" dirty="0" smtClean="0"/>
              <a:t>10 Flint Michigan</a:t>
            </a:r>
            <a:br>
              <a:rPr lang="en-US" dirty="0" smtClean="0"/>
            </a:br>
            <a:r>
              <a:rPr lang="en-US" dirty="0" smtClean="0"/>
              <a:t>11 Cleveland Ohio</a:t>
            </a:r>
            <a:br>
              <a:rPr lang="en-US" dirty="0" smtClean="0"/>
            </a:br>
            <a:r>
              <a:rPr lang="en-US" dirty="0" smtClean="0"/>
              <a:t>12 Hartford Connecticut</a:t>
            </a:r>
            <a:br>
              <a:rPr lang="en-US" dirty="0" smtClean="0"/>
            </a:br>
            <a:r>
              <a:rPr lang="en-US" dirty="0" smtClean="0"/>
              <a:t>13 Paterson New Jersey</a:t>
            </a:r>
            <a:br>
              <a:rPr lang="en-US" dirty="0" smtClean="0"/>
            </a:br>
            <a:r>
              <a:rPr lang="en-US" dirty="0" smtClean="0"/>
              <a:t>14 Baltimore Maryland</a:t>
            </a:r>
            <a:br>
              <a:rPr lang="en-US" dirty="0" smtClean="0"/>
            </a:br>
            <a:r>
              <a:rPr lang="en-US" dirty="0" smtClean="0"/>
              <a:t>15 New Haven Connecticut</a:t>
            </a:r>
            <a:br>
              <a:rPr lang="en-US" dirty="0" smtClean="0"/>
            </a:br>
            <a:r>
              <a:rPr lang="en-US" dirty="0" smtClean="0"/>
              <a:t>16 Seattle Washington</a:t>
            </a:r>
            <a:br>
              <a:rPr lang="en-US" dirty="0" smtClean="0"/>
            </a:br>
            <a:r>
              <a:rPr lang="en-US" dirty="0" smtClean="0"/>
              <a:t>17 Chicago Illinois</a:t>
            </a:r>
            <a:br>
              <a:rPr lang="en-US" dirty="0" smtClean="0"/>
            </a:br>
            <a:r>
              <a:rPr lang="en-US" dirty="0" smtClean="0"/>
              <a:t>18 Philadelphia Pennsylvania</a:t>
            </a:r>
            <a:br>
              <a:rPr lang="en-US" dirty="0" smtClean="0"/>
            </a:br>
            <a:r>
              <a:rPr lang="en-US" dirty="0" smtClean="0"/>
              <a:t>19 Birmingham Alabama</a:t>
            </a:r>
            <a:br>
              <a:rPr lang="en-US" dirty="0" smtClean="0"/>
            </a:br>
            <a:r>
              <a:rPr lang="en-US" dirty="0" smtClean="0"/>
              <a:t>20 St. Louis Missouri</a:t>
            </a:r>
            <a:br>
              <a:rPr lang="en-US" dirty="0" smtClean="0"/>
            </a:br>
            <a:r>
              <a:rPr lang="en-US" dirty="0" smtClean="0"/>
              <a:t>21 New York New York</a:t>
            </a:r>
            <a:br>
              <a:rPr lang="en-US" dirty="0" smtClean="0"/>
            </a:br>
            <a:r>
              <a:rPr lang="en-US" dirty="0" smtClean="0"/>
              <a:t>22 Providence Rhode Island</a:t>
            </a:r>
            <a:br>
              <a:rPr lang="en-US" dirty="0" smtClean="0"/>
            </a:br>
            <a:r>
              <a:rPr lang="en-US" dirty="0" smtClean="0"/>
              <a:t>23 Minneapolis Minnesota</a:t>
            </a:r>
            <a:br>
              <a:rPr lang="en-US" dirty="0" smtClean="0"/>
            </a:br>
            <a:r>
              <a:rPr lang="en-US" dirty="0" smtClean="0"/>
              <a:t>24 Boston Massachusetts</a:t>
            </a:r>
            <a:br>
              <a:rPr lang="en-US" dirty="0" smtClean="0"/>
            </a:br>
            <a:r>
              <a:rPr lang="en-US" dirty="0" smtClean="0"/>
              <a:t>25 Buffalo New York</a:t>
            </a:r>
            <a:br>
              <a:rPr lang="en-US" dirty="0" smtClean="0"/>
            </a:br>
            <a:r>
              <a:rPr lang="en-US" dirty="0" smtClean="0"/>
              <a:t>26 New Orleans Louisiana</a:t>
            </a:r>
            <a:br>
              <a:rPr lang="en-US" dirty="0" smtClean="0"/>
            </a:br>
            <a:r>
              <a:rPr lang="en-US" dirty="0" smtClean="0"/>
              <a:t>27 Ann Arbor Michigan</a:t>
            </a:r>
            <a:br>
              <a:rPr lang="en-US" dirty="0" smtClean="0"/>
            </a:br>
            <a:r>
              <a:rPr lang="en-US" dirty="0" smtClean="0"/>
              <a:t>28 Jersey City New Jersey</a:t>
            </a:r>
            <a:br>
              <a:rPr lang="en-US" dirty="0" smtClean="0"/>
            </a:br>
            <a:r>
              <a:rPr lang="en-US" dirty="0" smtClean="0"/>
              <a:t>29 Portland Oregon</a:t>
            </a:r>
            <a:br>
              <a:rPr lang="en-US" dirty="0" smtClean="0"/>
            </a:br>
            <a:r>
              <a:rPr lang="en-US" dirty="0" smtClean="0"/>
              <a:t>30 Daly City California</a:t>
            </a:r>
            <a:br>
              <a:rPr lang="en-US" dirty="0" smtClean="0"/>
            </a:br>
            <a:r>
              <a:rPr lang="en-US" dirty="0" smtClean="0"/>
              <a:t>31 Atlanta Georgia</a:t>
            </a:r>
            <a:br>
              <a:rPr lang="en-US" dirty="0" smtClean="0"/>
            </a:br>
            <a:r>
              <a:rPr lang="en-US" dirty="0" smtClean="0"/>
              <a:t>32 Dallas Texas</a:t>
            </a:r>
            <a:br>
              <a:rPr lang="en-US" dirty="0" smtClean="0"/>
            </a:br>
            <a:r>
              <a:rPr lang="en-US" dirty="0" smtClean="0"/>
              <a:t>33 Hayward California</a:t>
            </a:r>
            <a:br>
              <a:rPr lang="en-US" dirty="0" smtClean="0"/>
            </a:br>
            <a:r>
              <a:rPr lang="en-US" dirty="0" smtClean="0"/>
              <a:t>34 Madison Wisconsin</a:t>
            </a:r>
            <a:br>
              <a:rPr lang="en-US" dirty="0" smtClean="0"/>
            </a:br>
            <a:r>
              <a:rPr lang="en-US" dirty="0" smtClean="0"/>
              <a:t>35 Pittsburgh Pennsylvania</a:t>
            </a:r>
            <a:br>
              <a:rPr lang="en-US" dirty="0" smtClean="0"/>
            </a:br>
            <a:r>
              <a:rPr lang="en-US" dirty="0" smtClean="0"/>
              <a:t>36 St. Paul Minnesota</a:t>
            </a:r>
            <a:br>
              <a:rPr lang="en-US" dirty="0" smtClean="0"/>
            </a:br>
            <a:r>
              <a:rPr lang="en-US" dirty="0" smtClean="0"/>
              <a:t>37 Los Angeles California</a:t>
            </a:r>
            <a:br>
              <a:rPr lang="en-US" dirty="0" smtClean="0"/>
            </a:br>
            <a:r>
              <a:rPr lang="en-US" dirty="0" smtClean="0"/>
              <a:t>38 Rochester New York</a:t>
            </a:r>
            <a:br>
              <a:rPr lang="en-US" dirty="0" smtClean="0"/>
            </a:br>
            <a:r>
              <a:rPr lang="en-US" dirty="0" smtClean="0"/>
              <a:t>39 Memphis Tennessee</a:t>
            </a:r>
            <a:br>
              <a:rPr lang="en-US" dirty="0" smtClean="0"/>
            </a:br>
            <a:r>
              <a:rPr lang="en-US" dirty="0" smtClean="0"/>
              <a:t>40 Milwaukee Wisconsin</a:t>
            </a:r>
            <a:br>
              <a:rPr lang="en-US" dirty="0" smtClean="0"/>
            </a:br>
            <a:r>
              <a:rPr lang="en-US" dirty="0" smtClean="0"/>
              <a:t>41 Vallejo California</a:t>
            </a:r>
            <a:br>
              <a:rPr lang="en-US" dirty="0" smtClean="0"/>
            </a:br>
            <a:r>
              <a:rPr lang="en-US" dirty="0" smtClean="0"/>
              <a:t>42 Dayton Ohio</a:t>
            </a:r>
            <a:br>
              <a:rPr lang="en-US" dirty="0" smtClean="0"/>
            </a:br>
            <a:r>
              <a:rPr lang="en-US" dirty="0" smtClean="0"/>
              <a:t>43 Bridgeport Connecticut</a:t>
            </a:r>
            <a:br>
              <a:rPr lang="en-US" dirty="0" smtClean="0"/>
            </a:br>
            <a:r>
              <a:rPr lang="en-US" dirty="0" smtClean="0"/>
              <a:t>44 Springfield Massachusetts</a:t>
            </a:r>
            <a:br>
              <a:rPr lang="en-US" dirty="0" smtClean="0"/>
            </a:br>
            <a:r>
              <a:rPr lang="en-US" dirty="0" smtClean="0"/>
              <a:t>45 Syracuse New York</a:t>
            </a:r>
            <a:br>
              <a:rPr lang="en-US" dirty="0" smtClean="0"/>
            </a:br>
            <a:r>
              <a:rPr lang="en-US" dirty="0" smtClean="0"/>
              <a:t>46 Jackson Mississippi</a:t>
            </a:r>
            <a:br>
              <a:rPr lang="en-US" dirty="0" smtClean="0"/>
            </a:br>
            <a:r>
              <a:rPr lang="en-US" dirty="0" smtClean="0"/>
              <a:t>47 Jackson Mississippi</a:t>
            </a:r>
            <a:br>
              <a:rPr lang="en-US" dirty="0" smtClean="0"/>
            </a:br>
            <a:r>
              <a:rPr lang="en-US" dirty="0" smtClean="0"/>
              <a:t>48 Akron Ohio</a:t>
            </a:r>
            <a:br>
              <a:rPr lang="en-US" dirty="0" smtClean="0"/>
            </a:br>
            <a:r>
              <a:rPr lang="en-US" dirty="0" smtClean="0"/>
              <a:t>49 Denver Colorado</a:t>
            </a:r>
            <a:br>
              <a:rPr lang="en-US" dirty="0" smtClean="0"/>
            </a:br>
            <a:r>
              <a:rPr lang="en-US" dirty="0" smtClean="0"/>
              <a:t>50 Richmond Virginia</a:t>
            </a:r>
          </a:p>
          <a:p>
            <a:r>
              <a:rPr lang="en-US" dirty="0" smtClean="0"/>
              <a:t> </a:t>
            </a:r>
          </a:p>
          <a:p>
            <a:r>
              <a:rPr lang="en-US" b="1" dirty="0" smtClean="0"/>
              <a:t>Top 10 Liberal Major Cities (over 300,000 population)</a:t>
            </a:r>
          </a:p>
          <a:p>
            <a:r>
              <a:rPr lang="en-US" dirty="0" smtClean="0"/>
              <a:t>1. Detroit</a:t>
            </a:r>
            <a:br>
              <a:rPr lang="en-US" dirty="0" smtClean="0"/>
            </a:br>
            <a:r>
              <a:rPr lang="en-US" dirty="0" smtClean="0"/>
              <a:t>2. D.C.</a:t>
            </a:r>
            <a:br>
              <a:rPr lang="en-US" dirty="0" smtClean="0"/>
            </a:br>
            <a:r>
              <a:rPr lang="en-US" dirty="0" smtClean="0"/>
              <a:t>3. Oakland</a:t>
            </a:r>
            <a:br>
              <a:rPr lang="en-US" dirty="0" smtClean="0"/>
            </a:br>
            <a:r>
              <a:rPr lang="en-US" dirty="0" smtClean="0"/>
              <a:t>4. San Francisco</a:t>
            </a:r>
            <a:br>
              <a:rPr lang="en-US" dirty="0" smtClean="0"/>
            </a:br>
            <a:r>
              <a:rPr lang="en-US" dirty="0" smtClean="0"/>
              <a:t>5. Cleveland</a:t>
            </a:r>
            <a:br>
              <a:rPr lang="en-US" dirty="0" smtClean="0"/>
            </a:br>
            <a:r>
              <a:rPr lang="en-US" dirty="0" smtClean="0"/>
              <a:t>6. Baltimore</a:t>
            </a:r>
            <a:br>
              <a:rPr lang="en-US" dirty="0" smtClean="0"/>
            </a:br>
            <a:r>
              <a:rPr lang="en-US" dirty="0" smtClean="0"/>
              <a:t>7. Seattle</a:t>
            </a:r>
            <a:br>
              <a:rPr lang="en-US" dirty="0" smtClean="0"/>
            </a:br>
            <a:r>
              <a:rPr lang="en-US" dirty="0" smtClean="0"/>
              <a:t>8. Chicago</a:t>
            </a:r>
            <a:br>
              <a:rPr lang="en-US" dirty="0" smtClean="0"/>
            </a:br>
            <a:r>
              <a:rPr lang="en-US" dirty="0" smtClean="0"/>
              <a:t>9. Philadelphia</a:t>
            </a:r>
            <a:br>
              <a:rPr lang="en-US" dirty="0" smtClean="0"/>
            </a:br>
            <a:r>
              <a:rPr lang="en-US" dirty="0" smtClean="0"/>
              <a:t>10. St. Louis</a:t>
            </a:r>
          </a:p>
          <a:p>
            <a:r>
              <a:rPr lang="en-US" b="1" dirty="0" smtClean="0"/>
              <a:t>Top 10 Conservative Major Cities (over 300,000 population)</a:t>
            </a:r>
          </a:p>
          <a:p>
            <a:r>
              <a:rPr lang="en-US" dirty="0" smtClean="0"/>
              <a:t>1. Colorado Springs</a:t>
            </a:r>
            <a:br>
              <a:rPr lang="en-US" dirty="0" smtClean="0"/>
            </a:br>
            <a:r>
              <a:rPr lang="en-US" dirty="0" smtClean="0"/>
              <a:t>2. Mesa</a:t>
            </a:r>
            <a:br>
              <a:rPr lang="en-US" dirty="0" smtClean="0"/>
            </a:br>
            <a:r>
              <a:rPr lang="en-US" dirty="0" smtClean="0"/>
              <a:t>3. Arlington</a:t>
            </a:r>
            <a:br>
              <a:rPr lang="en-US" dirty="0" smtClean="0"/>
            </a:br>
            <a:r>
              <a:rPr lang="en-US" dirty="0" smtClean="0"/>
              <a:t>4. Oklahoma City</a:t>
            </a:r>
            <a:br>
              <a:rPr lang="en-US" dirty="0" smtClean="0"/>
            </a:br>
            <a:r>
              <a:rPr lang="en-US" dirty="0" smtClean="0"/>
              <a:t>5. Tulsa</a:t>
            </a:r>
            <a:br>
              <a:rPr lang="en-US" dirty="0" smtClean="0"/>
            </a:br>
            <a:r>
              <a:rPr lang="en-US" dirty="0" smtClean="0"/>
              <a:t>6. Wichita</a:t>
            </a:r>
            <a:br>
              <a:rPr lang="en-US" dirty="0" smtClean="0"/>
            </a:br>
            <a:r>
              <a:rPr lang="en-US" dirty="0" smtClean="0"/>
              <a:t>7. Anaheim</a:t>
            </a:r>
            <a:br>
              <a:rPr lang="en-US" dirty="0" smtClean="0"/>
            </a:br>
            <a:r>
              <a:rPr lang="en-US" dirty="0" smtClean="0"/>
              <a:t>8. Jacksonville</a:t>
            </a:r>
            <a:br>
              <a:rPr lang="en-US" dirty="0" smtClean="0"/>
            </a:br>
            <a:r>
              <a:rPr lang="en-US" dirty="0" smtClean="0"/>
              <a:t>9. Omaha</a:t>
            </a:r>
            <a:br>
              <a:rPr lang="en-US" dirty="0" smtClean="0"/>
            </a:br>
            <a:r>
              <a:rPr lang="en-US" dirty="0" smtClean="0"/>
              <a:t>10. Houston</a:t>
            </a:r>
          </a:p>
          <a:p>
            <a:r>
              <a:rPr lang="en-US" dirty="0" smtClean="0"/>
              <a:t> </a:t>
            </a:r>
            <a:br>
              <a:rPr lang="en-US" dirty="0" smtClean="0"/>
            </a:br>
            <a:r>
              <a:rPr lang="en-US" i="1" dirty="0" smtClean="0"/>
              <a:t>data acquired via Center for Voting Research (BACVR)</a:t>
            </a:r>
            <a:endParaRPr lang="en-US" dirty="0" smtClean="0"/>
          </a:p>
          <a:p>
            <a:r>
              <a:rPr lang="en-US" dirty="0" smtClean="0"/>
              <a:t> </a:t>
            </a:r>
            <a:br>
              <a:rPr lang="en-US" dirty="0" smtClean="0"/>
            </a:br>
            <a:r>
              <a:rPr lang="en-US" dirty="0" smtClean="0"/>
              <a:t>Another way to look at the political landscape is a very interesting one… a </a:t>
            </a:r>
            <a:r>
              <a:rPr lang="uk-UA" dirty="0" smtClean="0"/>
              <a:t>'</a:t>
            </a:r>
            <a:r>
              <a:rPr lang="en-US" dirty="0" smtClean="0"/>
              <a:t>cartogram</a:t>
            </a:r>
            <a:r>
              <a:rPr lang="uk-UA" dirty="0" smtClean="0"/>
              <a:t>'</a:t>
            </a:r>
            <a:r>
              <a:rPr lang="en-US" dirty="0" smtClean="0"/>
              <a:t>, where the area of spaces on a map is determined by a variable other than geographic area. In this case, it</a:t>
            </a:r>
            <a:r>
              <a:rPr lang="uk-UA" dirty="0" smtClean="0"/>
              <a:t>'</a:t>
            </a:r>
            <a:r>
              <a:rPr lang="en-US" dirty="0" smtClean="0"/>
              <a:t>s population: Make the most populous counties proportionately larger than the least populous counties.</a:t>
            </a:r>
          </a:p>
          <a:p>
            <a:r>
              <a:rPr lang="en-US" dirty="0" smtClean="0"/>
              <a:t>84 percent of Americans live in the largest 25 percent of counties. 50 percent of the population lives in 5 percent of counties.</a:t>
            </a:r>
          </a:p>
          <a:p>
            <a:r>
              <a:rPr lang="en-US" dirty="0" smtClean="0"/>
              <a:t> </a:t>
            </a:r>
            <a:br>
              <a:rPr lang="en-US" dirty="0" smtClean="0"/>
            </a:br>
            <a:r>
              <a:rPr lang="en-US" dirty="0" smtClean="0"/>
              <a:t>Here is the traditional red-blue (conservative-liberal) map of counties and how they voted overall…</a:t>
            </a: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ru-RU" dirty="0" smtClean="0"/>
              <a:t>"</a:t>
            </a:r>
            <a:r>
              <a:rPr lang="en-US" dirty="0" smtClean="0"/>
              <a:t>The world</a:t>
            </a:r>
            <a:r>
              <a:rPr lang="uk-UA" dirty="0" smtClean="0"/>
              <a:t>'</a:t>
            </a:r>
            <a:r>
              <a:rPr lang="en-US" dirty="0" smtClean="0"/>
              <a:t>s </a:t>
            </a:r>
            <a:r>
              <a:rPr lang="en-US" dirty="0" smtClean="0"/>
              <a:t>most populous country is also the </a:t>
            </a:r>
            <a:r>
              <a:rPr lang="en-US" dirty="0" smtClean="0"/>
              <a:t>globe</a:t>
            </a:r>
            <a:r>
              <a:rPr lang="uk-UA" dirty="0" smtClean="0"/>
              <a:t>'</a:t>
            </a:r>
            <a:r>
              <a:rPr lang="en-US" dirty="0" smtClean="0"/>
              <a:t>s </a:t>
            </a:r>
            <a:r>
              <a:rPr lang="en-US" dirty="0" smtClean="0"/>
              <a:t>least religious. According to a new study, 90 percent of all Chinese consider themselves to be atheists or not to be religious</a:t>
            </a:r>
            <a:r>
              <a:rPr lang="en-US" dirty="0" smtClean="0"/>
              <a:t>.</a:t>
            </a:r>
            <a:r>
              <a:rPr lang="ru-RU" dirty="0" smtClean="0"/>
              <a:t>"</a:t>
            </a:r>
            <a:endParaRPr lang="en-US" dirty="0" smtClean="0"/>
          </a:p>
          <a:p>
            <a:r>
              <a:rPr lang="en-US" dirty="0" smtClean="0"/>
              <a:t>_________</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Map: These are the </a:t>
            </a:r>
            <a:r>
              <a:rPr lang="en-US" b="1" dirty="0" smtClean="0"/>
              <a:t>world</a:t>
            </a:r>
            <a:r>
              <a:rPr lang="uk-UA" b="1" dirty="0" smtClean="0"/>
              <a:t>'</a:t>
            </a:r>
            <a:r>
              <a:rPr lang="en-US" b="1" dirty="0" smtClean="0"/>
              <a:t>s </a:t>
            </a:r>
            <a:r>
              <a:rPr lang="en-US" b="1" dirty="0" smtClean="0"/>
              <a:t>least religious countries</a:t>
            </a:r>
          </a:p>
          <a:p>
            <a:r>
              <a:rPr lang="en-US" dirty="0" smtClean="0"/>
              <a:t>The Washington Post By </a:t>
            </a:r>
            <a:r>
              <a:rPr lang="en-US" dirty="0" smtClean="0">
                <a:hlinkClick r:id="rId3"/>
              </a:rPr>
              <a:t>Rick Noack</a:t>
            </a:r>
            <a:r>
              <a:rPr lang="en-US" dirty="0" smtClean="0"/>
              <a:t> April 14, 2015</a:t>
            </a:r>
          </a:p>
          <a:p>
            <a:r>
              <a:rPr lang="en-US" dirty="0" smtClean="0"/>
              <a:t>https://</a:t>
            </a:r>
            <a:r>
              <a:rPr lang="en-US" dirty="0" err="1" smtClean="0"/>
              <a:t>www.washingtonpost.com</a:t>
            </a:r>
            <a:r>
              <a:rPr lang="en-US" dirty="0" smtClean="0"/>
              <a:t>/news/worldviews/</a:t>
            </a:r>
            <a:r>
              <a:rPr lang="en-US" dirty="0" err="1" smtClean="0"/>
              <a:t>wp</a:t>
            </a:r>
            <a:r>
              <a:rPr lang="en-US" dirty="0" smtClean="0"/>
              <a:t>/2015/04/14/map-these-are-the-worlds-least-religious-countries/?</a:t>
            </a:r>
            <a:r>
              <a:rPr lang="en-US" dirty="0" err="1" smtClean="0"/>
              <a:t>tid</a:t>
            </a:r>
            <a:r>
              <a:rPr lang="en-US" dirty="0" smtClean="0"/>
              <a:t>=</a:t>
            </a:r>
            <a:r>
              <a:rPr lang="en-US" dirty="0" err="1" smtClean="0"/>
              <a:t>a_inl</a:t>
            </a:r>
            <a:endParaRPr lang="en-US" dirty="0" smtClean="0"/>
          </a:p>
          <a:p>
            <a:r>
              <a:rPr lang="en-US" dirty="0" smtClean="0"/>
              <a:t>Accessed 27 Jan 2016</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ru-RU" dirty="0" smtClean="0"/>
              <a:t>"</a:t>
            </a:r>
            <a:r>
              <a:rPr lang="en-US" dirty="0" smtClean="0"/>
              <a:t>The </a:t>
            </a:r>
            <a:r>
              <a:rPr lang="en-US" dirty="0" smtClean="0"/>
              <a:t>study also sheds light at other differences in religious habits that are unrelated to national borders. The </a:t>
            </a:r>
            <a:r>
              <a:rPr lang="en-US" dirty="0" smtClean="0"/>
              <a:t>survey</a:t>
            </a:r>
            <a:r>
              <a:rPr lang="uk-UA" dirty="0" smtClean="0"/>
              <a:t>'</a:t>
            </a:r>
            <a:r>
              <a:rPr lang="en-US" dirty="0" smtClean="0"/>
              <a:t>s </a:t>
            </a:r>
            <a:r>
              <a:rPr lang="en-US" dirty="0" smtClean="0"/>
              <a:t>authors found that people younger than 34 tend to be more religious than older respondents. This is particularly surprising from a U.S. perspective where an </a:t>
            </a:r>
            <a:r>
              <a:rPr lang="en-US" dirty="0" smtClean="0">
                <a:hlinkClick r:id="rId3"/>
              </a:rPr>
              <a:t>increasing number</a:t>
            </a:r>
            <a:r>
              <a:rPr lang="en-US" dirty="0" smtClean="0"/>
              <a:t> of younger citizens do not identify with any religion at all — contrary to older Americans.</a:t>
            </a:r>
          </a:p>
          <a:p>
            <a:r>
              <a:rPr lang="en-US" dirty="0" smtClean="0"/>
              <a:t>The researchers also examined other variables apart from age. </a:t>
            </a:r>
            <a:r>
              <a:rPr lang="ru-RU" dirty="0" smtClean="0"/>
              <a:t>"</a:t>
            </a:r>
            <a:r>
              <a:rPr lang="en-US" dirty="0" smtClean="0"/>
              <a:t>Those </a:t>
            </a:r>
            <a:r>
              <a:rPr lang="en-US" dirty="0" smtClean="0"/>
              <a:t>without what is considered an education are the most religious but religious people are a majority in all educational levels</a:t>
            </a:r>
            <a:r>
              <a:rPr lang="en-US" dirty="0" smtClean="0"/>
              <a:t>,</a:t>
            </a:r>
            <a:r>
              <a:rPr lang="ru-RU" dirty="0" smtClean="0"/>
              <a:t>"</a:t>
            </a:r>
            <a:r>
              <a:rPr lang="en-US" dirty="0" smtClean="0"/>
              <a:t> </a:t>
            </a:r>
            <a:r>
              <a:rPr lang="en-US" dirty="0" smtClean="0"/>
              <a:t>they concluded.</a:t>
            </a:r>
          </a:p>
          <a:p>
            <a:endParaRPr lang="en-US" dirty="0" smtClean="0"/>
          </a:p>
          <a:p>
            <a:r>
              <a:rPr lang="en-US" dirty="0" smtClean="0"/>
              <a:t>_________</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Map: These are the </a:t>
            </a:r>
            <a:r>
              <a:rPr lang="en-US" b="1" dirty="0" smtClean="0"/>
              <a:t>world</a:t>
            </a:r>
            <a:r>
              <a:rPr lang="uk-UA" b="1" dirty="0" smtClean="0"/>
              <a:t>'</a:t>
            </a:r>
            <a:r>
              <a:rPr lang="en-US" b="1" dirty="0" smtClean="0"/>
              <a:t>s </a:t>
            </a:r>
            <a:r>
              <a:rPr lang="en-US" b="1" dirty="0" smtClean="0"/>
              <a:t>least religious countries</a:t>
            </a:r>
          </a:p>
          <a:p>
            <a:r>
              <a:rPr lang="en-US" dirty="0" smtClean="0"/>
              <a:t>The Washington Post By </a:t>
            </a:r>
            <a:r>
              <a:rPr lang="en-US" dirty="0" smtClean="0">
                <a:hlinkClick r:id="rId4"/>
              </a:rPr>
              <a:t>Rick Noack</a:t>
            </a:r>
            <a:r>
              <a:rPr lang="en-US" dirty="0" smtClean="0"/>
              <a:t> April 14, 2015</a:t>
            </a:r>
          </a:p>
          <a:p>
            <a:r>
              <a:rPr lang="en-US" dirty="0" smtClean="0"/>
              <a:t>https://</a:t>
            </a:r>
            <a:r>
              <a:rPr lang="en-US" dirty="0" err="1" smtClean="0"/>
              <a:t>www.washingtonpost.com</a:t>
            </a:r>
            <a:r>
              <a:rPr lang="en-US" dirty="0" smtClean="0"/>
              <a:t>/news/worldviews/</a:t>
            </a:r>
            <a:r>
              <a:rPr lang="en-US" dirty="0" err="1" smtClean="0"/>
              <a:t>wp</a:t>
            </a:r>
            <a:r>
              <a:rPr lang="en-US" dirty="0" smtClean="0"/>
              <a:t>/2015/04/14/map-these-are-the-worlds-least-religious-countries/?</a:t>
            </a:r>
            <a:r>
              <a:rPr lang="en-US" dirty="0" err="1" smtClean="0"/>
              <a:t>tid</a:t>
            </a:r>
            <a:r>
              <a:rPr lang="en-US" dirty="0" smtClean="0"/>
              <a:t>=</a:t>
            </a:r>
            <a:r>
              <a:rPr lang="en-US" dirty="0" err="1" smtClean="0"/>
              <a:t>a_inl</a:t>
            </a:r>
            <a:endParaRPr lang="en-US" dirty="0" smtClean="0"/>
          </a:p>
          <a:p>
            <a:r>
              <a:rPr lang="en-US" dirty="0" smtClean="0"/>
              <a:t>Accessed 27 Jan 2016</a:t>
            </a:r>
          </a:p>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But why do we want to reveal truth?  This is to give people direction towards God like a lighthouse shows ships how to avoid the rocks while going into harbor</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image is of a brightly lit city on a hill–top, representing the corporate effect of the combined ‘lights’ of individual disciples” (</a:t>
            </a:r>
            <a:r>
              <a:rPr lang="en-US" sz="1200" i="1" kern="1200" dirty="0" smtClean="0">
                <a:solidFill>
                  <a:schemeClr val="tx1"/>
                </a:solidFill>
                <a:effectLst/>
                <a:latin typeface="+mn-lt"/>
                <a:ea typeface="+mn-ea"/>
                <a:cs typeface="+mn-cs"/>
              </a:rPr>
              <a:t>New Bible Commentary</a:t>
            </a:r>
            <a:r>
              <a:rPr lang="en-US" sz="1200" kern="1200" dirty="0" smtClean="0">
                <a:solidFill>
                  <a:schemeClr val="tx1"/>
                </a:solidFill>
                <a:effectLst/>
                <a:latin typeface="+mn-lt"/>
                <a:ea typeface="+mn-ea"/>
                <a:cs typeface="+mn-cs"/>
              </a:rPr>
              <a:t>, 910).</a:t>
            </a:r>
            <a:r>
              <a:rPr lang="en-SG" dirty="0" smtClean="0">
                <a:effectLst/>
              </a:rPr>
              <a:t> </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If it was a dark night and you were traveling down the road in the dark but saw ahead a brightly lit city, would you just say, “Hey, I’m tired.  I’ll just sleep right here next to the road in the dark”?  No.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Wouldn’t you be drawn to a brightly lit city?  There you would find a sense of security, protection, and joy</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Likewise, as a church we should draw people to us as they see our light. They should feel secure with us—and sense our joy in Christ</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Jesus makes the same point with the lighting of a lamp.</a:t>
            </a:r>
          </a:p>
          <a:p>
            <a:r>
              <a:rPr lang="en-US" dirty="0" smtClean="0"/>
              <a:t>When the lamp is lit, you can see your way around which keeps you from making silly mistakes.</a:t>
            </a:r>
          </a:p>
          <a:p>
            <a:r>
              <a:rPr lang="en-US" dirty="0" smtClean="0"/>
              <a:t>But how silly it is to have a lamp lit but then put it under a bowl! What use is that? In fact, it’s a waste! It uses up the bulb for no benefit, it wastes electricity when you can’t even see better, and, in our case, the cord becomes a hazard in the dark!</a:t>
            </a:r>
          </a:p>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Use your influence for good (God). For “good” and for “God” are essentially the same thing, though there is no etymological connection between these words.</a:t>
            </a:r>
          </a:p>
          <a:p>
            <a:r>
              <a:rPr lang="en-US" dirty="0" smtClean="0"/>
              <a:t>This is what Christ meant by not lighting a lamp and putting it under a bowl.</a:t>
            </a:r>
          </a:p>
          <a:p>
            <a:r>
              <a:rPr lang="en-US" dirty="0" smtClean="0"/>
              <a:t>So how can you be a better “let your light shine before men, that they may see your good deeds and praise your Father in heaven”?</a:t>
            </a:r>
          </a:p>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I have ministry privileges that enable me to be a light:</a:t>
            </a:r>
          </a:p>
          <a:p>
            <a:r>
              <a:rPr lang="en-US" dirty="0" smtClean="0"/>
              <a:t>As a professor, I influence my students, but how?</a:t>
            </a:r>
          </a:p>
          <a:p>
            <a:r>
              <a:rPr lang="en-US" dirty="0" smtClean="0"/>
              <a:t>As a pastor, God gives me the privilege to try to influence you as I speak right now!</a:t>
            </a:r>
          </a:p>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latin typeface="Arial" charset="0"/>
              <a:ea typeface="ＭＳ Ｐゴシック" charset="0"/>
              <a:cs typeface="ＭＳ Ｐゴシック" charset="0"/>
            </a:endParaRPr>
          </a:p>
          <a:p>
            <a:pPr eaLnBrk="1" hangingPunct="1"/>
            <a:r>
              <a:rPr lang="en-US" sz="1200" kern="1200" dirty="0" smtClean="0">
                <a:solidFill>
                  <a:schemeClr val="tx1"/>
                </a:solidFill>
                <a:effectLst/>
                <a:latin typeface="+mn-lt"/>
                <a:ea typeface="+mn-ea"/>
                <a:cs typeface="+mn-cs"/>
              </a:rPr>
              <a:t>As a web author, I can post all my teaching online to be a light throughout the world.</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smtClean="0"/>
              <a:t>I have zero influence at your school, neighborhood, or place of work.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smtClean="0"/>
              <a:t>They have no clue who “Rick Griffith” is, but they know you!</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smtClean="0"/>
              <a:t>Now, do they know Christ better because they know you? Be His light!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about those of us who don’t feel we can influence others much</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Well, use facebook! It is the great equalizer.  We all have equal opportunity to post things that will build others up! So do it.</a:t>
            </a:r>
            <a:r>
              <a:rPr lang="en-SG" dirty="0" smtClean="0">
                <a:effectLst/>
              </a:rPr>
              <a:t> </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You may not be able to say what you want to say very well, but someone else can.  So loan books and DVDs to others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7</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fruits</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a:t>
            </a:r>
            <a:r>
              <a:rPr lang="en-US" sz="1200" kern="1200" dirty="0" smtClean="0">
                <a:solidFill>
                  <a:schemeClr val="tx1"/>
                </a:solidFill>
                <a:effectLst/>
                <a:latin typeface="Arial" pitchFamily="-112" charset="0"/>
                <a:ea typeface="ＭＳ Ｐゴシック" charset="-128"/>
                <a:cs typeface="ＭＳ Ｐゴシック" charset="-128"/>
              </a:rPr>
              <a:t>of repentance</a:t>
            </a:r>
            <a:r>
              <a:rPr lang="en-SG" sz="1200" kern="1200" dirty="0" smtClean="0">
                <a:solidFill>
                  <a:schemeClr val="tx1"/>
                </a:solidFill>
                <a:effectLst/>
                <a:latin typeface="Arial" pitchFamily="-112" charset="0"/>
                <a:ea typeface="ＭＳ Ｐゴシック" charset="-128"/>
                <a:cs typeface="ＭＳ Ｐゴシック" charset="-128"/>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Influence people to follow God (MI restated). </a:t>
            </a:r>
          </a:p>
          <a:p>
            <a:r>
              <a:rPr lang="en-US" dirty="0" smtClean="0"/>
              <a:t>Impact others for good (MI restated).</a:t>
            </a:r>
          </a:p>
          <a:p>
            <a:r>
              <a:rPr lang="en-US" dirty="0" smtClean="0"/>
              <a:t>Show people God (MI restated).</a:t>
            </a:r>
          </a:p>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Like salt, help people hunger for God (5:13).</a:t>
            </a:r>
            <a:r>
              <a:rPr lang="en-SG" dirty="0" smtClean="0">
                <a:effectLst/>
              </a:rPr>
              <a:t> </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Like light, lead people to God so they’ll praise him (5:14-16).</a:t>
            </a:r>
            <a:r>
              <a:rPr lang="en-SG" dirty="0" smtClean="0">
                <a:effectLst/>
              </a:rPr>
              <a:t> </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Put simply, we need to direct others to God.</a:t>
            </a:r>
            <a:r>
              <a:rPr lang="en-SG" dirty="0" smtClean="0">
                <a:effectLst/>
              </a:rPr>
              <a:t> </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F6C1B1D8-AA06-F345-A126-FBF84BF36C1B}" type="slidenum">
              <a:rPr lang="en-US" sz="1200" smtClean="0">
                <a:solidFill>
                  <a:srgbClr val="000000"/>
                </a:solidFill>
                <a:latin typeface="Times New Roman" charset="0"/>
              </a:rPr>
              <a:pPr algn="r" defTabSz="914400" eaLnBrk="0" fontAlgn="base" hangingPunct="0">
                <a:spcBef>
                  <a:spcPct val="0"/>
                </a:spcBef>
                <a:spcAft>
                  <a:spcPct val="0"/>
                </a:spcAft>
              </a:pPr>
              <a:t>76</a:t>
            </a:fld>
            <a:endParaRPr lang="en-US" sz="1200" smtClean="0">
              <a:solidFill>
                <a:srgbClr val="000000"/>
              </a:solidFill>
              <a:latin typeface="Times New Roman" charset="0"/>
            </a:endParaRPr>
          </a:p>
        </p:txBody>
      </p:sp>
      <p:sp>
        <p:nvSpPr>
          <p:cNvPr id="125954" name="Rectangle 2"/>
          <p:cNvSpPr>
            <a:spLocks noChangeArrowheads="1"/>
          </p:cNvSpPr>
          <p:nvPr>
            <p:ph type="sldImg"/>
          </p:nvPr>
        </p:nvSpPr>
        <p:spPr>
          <a:solidFill>
            <a:srgbClr val="FFFFFF"/>
          </a:solidFill>
          <a:ln/>
        </p:spPr>
      </p:sp>
      <p:sp>
        <p:nvSpPr>
          <p:cNvPr id="125955"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1400" dirty="0" smtClean="0">
                <a:latin typeface="Arial" charset="0"/>
                <a:ea typeface="ＭＳ Ｐゴシック" charset="0"/>
                <a:cs typeface="ＭＳ Ｐゴシック" charset="0"/>
              </a:rPr>
              <a:t>READ:</a:t>
            </a:r>
          </a:p>
          <a:p>
            <a:pPr eaLnBrk="1" hangingPunct="1"/>
            <a:r>
              <a:rPr lang="en-US" sz="1400" dirty="0" smtClean="0">
                <a:latin typeface="Arial" charset="0"/>
                <a:ea typeface="ＭＳ Ｐゴシック" charset="0"/>
                <a:cs typeface="ＭＳ Ｐゴシック" charset="0"/>
              </a:rPr>
              <a:t>On </a:t>
            </a:r>
            <a:r>
              <a:rPr lang="en-US" sz="1400" dirty="0">
                <a:latin typeface="Arial" charset="0"/>
                <a:ea typeface="ＭＳ Ｐゴシック" charset="0"/>
                <a:cs typeface="ＭＳ Ｐゴシック" charset="0"/>
              </a:rPr>
              <a:t>a dangerous seacoast where shipwrecks often occur there once was a life-saving station.  The building was just a hut, but the devoted members went daily out to sea and saved many persons who otherwise would have drowned.  As more people were saved, more crews were trained, and more lives saved.  The little life-saving station grew.</a:t>
            </a:r>
          </a:p>
          <a:p>
            <a:pPr eaLnBrk="1" hangingPunct="1"/>
            <a:r>
              <a:rPr lang="en-US" sz="1400" dirty="0">
                <a:latin typeface="Arial" charset="0"/>
                <a:ea typeface="ＭＳ Ｐゴシック" charset="0"/>
                <a:cs typeface="ＭＳ Ｐゴシック" charset="0"/>
              </a:rPr>
              <a:t> </a:t>
            </a:r>
          </a:p>
          <a:p>
            <a:pPr eaLnBrk="1" hangingPunct="1"/>
            <a:r>
              <a:rPr lang="en-US" sz="1400" dirty="0">
                <a:latin typeface="Arial" charset="0"/>
                <a:ea typeface="ＭＳ Ｐゴシック" charset="0"/>
                <a:cs typeface="ＭＳ Ｐゴシック" charset="0"/>
              </a:rPr>
              <a:t>However, some of those saved years before became concerned that the building was inadequately supplied.  So they threw away the cots and bought beds, feeling that those saved from the sea should have a more comfortable place.  Soon the building became very lavishly furnished and the members used it as sort or a club.  Fewer members were interested in going out on life-saving missions so crews were hired to do this work.  Yet there still was a liturgical lifeboat in the meeting room where the </a:t>
            </a:r>
            <a:r>
              <a:rPr lang="en-US" sz="1400" dirty="0" smtClean="0">
                <a:latin typeface="Arial" charset="0"/>
                <a:ea typeface="ＭＳ Ｐゴシック" charset="0"/>
                <a:cs typeface="ＭＳ Ｐゴシック" charset="0"/>
              </a:rPr>
              <a:t>club</a:t>
            </a:r>
            <a:r>
              <a:rPr lang="uk-UA" altLang="ja-JP" sz="1400" dirty="0" smtClean="0">
                <a:latin typeface="Arial" charset="0"/>
                <a:ea typeface="ＭＳ Ｐゴシック" charset="0"/>
                <a:cs typeface="ＭＳ Ｐゴシック" charset="0"/>
              </a:rPr>
              <a:t>'</a:t>
            </a:r>
            <a:r>
              <a:rPr lang="en-US" sz="1400" dirty="0" smtClean="0">
                <a:latin typeface="Arial" charset="0"/>
                <a:ea typeface="ＭＳ Ｐゴシック" charset="0"/>
                <a:cs typeface="ＭＳ Ｐゴシック" charset="0"/>
              </a:rPr>
              <a:t>s </a:t>
            </a:r>
            <a:r>
              <a:rPr lang="en-US" sz="1400" dirty="0">
                <a:latin typeface="Arial" charset="0"/>
                <a:ea typeface="ＭＳ Ｐゴシック" charset="0"/>
                <a:cs typeface="ＭＳ Ｐゴシック" charset="0"/>
              </a:rPr>
              <a:t>meetings were held.</a:t>
            </a:r>
          </a:p>
          <a:p>
            <a:pPr eaLnBrk="1" hangingPunct="1"/>
            <a:r>
              <a:rPr lang="en-US" sz="1400" dirty="0">
                <a:latin typeface="Arial" charset="0"/>
                <a:ea typeface="ＭＳ Ｐゴシック" charset="0"/>
                <a:cs typeface="ＭＳ Ｐゴシック" charset="0"/>
              </a:rPr>
              <a:t> </a:t>
            </a:r>
          </a:p>
          <a:p>
            <a:pPr eaLnBrk="1" hangingPunct="1"/>
            <a:r>
              <a:rPr lang="en-US" sz="1400" dirty="0">
                <a:latin typeface="Arial" charset="0"/>
                <a:ea typeface="ＭＳ Ｐゴシック" charset="0"/>
                <a:cs typeface="ＭＳ Ｐゴシック" charset="0"/>
              </a:rPr>
              <a:t>Soon after this, a large ship was wrecked on their coast.  The hired crews brought boatloads of people into the building.  They were wet, half-drowned, and had different colored skin.  The club was in chaos, as this hindered the normal social life of the club, so the property committee immediately had shabby building built outside rather than letting these people into their beautiful building.</a:t>
            </a:r>
          </a:p>
          <a:p>
            <a:pPr eaLnBrk="1" hangingPunct="1"/>
            <a:r>
              <a:rPr lang="en-US" sz="1400" dirty="0">
                <a:latin typeface="Arial" charset="0"/>
                <a:ea typeface="ＭＳ Ｐゴシック" charset="0"/>
                <a:cs typeface="ＭＳ Ｐゴシック" charset="0"/>
              </a:rPr>
              <a:t> </a:t>
            </a:r>
          </a:p>
          <a:p>
            <a:pPr eaLnBrk="1" hangingPunct="1"/>
            <a:r>
              <a:rPr lang="en-US" sz="1400" dirty="0">
                <a:latin typeface="Arial" charset="0"/>
                <a:ea typeface="ＭＳ Ｐゴシック" charset="0"/>
                <a:cs typeface="ＭＳ Ｐゴシック" charset="0"/>
              </a:rPr>
              <a:t>At the next meeting there was a split in the membership.  Most of the members wanted to stop life-saving activities altogether, as this was a hindrance to the </a:t>
            </a:r>
            <a:r>
              <a:rPr lang="en-US" sz="1400" dirty="0" smtClean="0">
                <a:latin typeface="Arial" charset="0"/>
                <a:ea typeface="ＭＳ Ｐゴシック" charset="0"/>
                <a:cs typeface="ＭＳ Ｐゴシック" charset="0"/>
              </a:rPr>
              <a:t>club</a:t>
            </a:r>
            <a:r>
              <a:rPr lang="uk-UA" altLang="ja-JP" sz="1400" dirty="0" smtClean="0">
                <a:latin typeface="Arial" charset="0"/>
                <a:ea typeface="ＭＳ Ｐゴシック" charset="0"/>
                <a:cs typeface="ＭＳ Ｐゴシック" charset="0"/>
              </a:rPr>
              <a:t>'</a:t>
            </a:r>
            <a:r>
              <a:rPr lang="en-US" sz="1400" dirty="0" smtClean="0">
                <a:latin typeface="Arial" charset="0"/>
                <a:ea typeface="ＭＳ Ｐゴシック" charset="0"/>
                <a:cs typeface="ＭＳ Ｐゴシック" charset="0"/>
              </a:rPr>
              <a:t>s </a:t>
            </a:r>
            <a:r>
              <a:rPr lang="en-US" sz="1400" dirty="0">
                <a:latin typeface="Arial" charset="0"/>
                <a:ea typeface="ＭＳ Ｐゴシック" charset="0"/>
                <a:cs typeface="ＭＳ Ｐゴシック" charset="0"/>
              </a:rPr>
              <a:t>activities. Others insisted that they were still called a life-saving station, but they were voted down and told that if they wanted to save the kinds of people ship-wrecked in those waters, they should begin their own life-saving station down the coast.  They did.</a:t>
            </a:r>
          </a:p>
          <a:p>
            <a:pPr eaLnBrk="1" hangingPunct="1"/>
            <a:r>
              <a:rPr lang="en-US" sz="1400" dirty="0">
                <a:latin typeface="Arial" charset="0"/>
                <a:ea typeface="ＭＳ Ｐゴシック" charset="0"/>
                <a:cs typeface="ＭＳ Ｐゴシック" charset="0"/>
              </a:rPr>
              <a:t> </a:t>
            </a:r>
          </a:p>
          <a:p>
            <a:pPr eaLnBrk="1" hangingPunct="1"/>
            <a:r>
              <a:rPr lang="en-US" sz="1400" dirty="0">
                <a:latin typeface="Arial" charset="0"/>
                <a:ea typeface="ＭＳ Ｐゴシック" charset="0"/>
                <a:cs typeface="ＭＳ Ｐゴシック" charset="0"/>
              </a:rPr>
              <a:t>History continued to repeat itself.  The new station soon evolved into a club, and yet another life-saving station was formed.  Shipwrecks are still frequent in those waters, but most of the people drown.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Last week we saw that at the spot where a beautiful church now stands Jesus declared, “Blessed are the…”</a:t>
            </a:r>
            <a:r>
              <a:rPr lang="en-SG" dirty="0" smtClean="0">
                <a:effectLst/>
              </a:rPr>
              <a:t>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Then Jesus gave the qualities expected of one who accepts him as King.</a:t>
            </a:r>
            <a:r>
              <a:rPr lang="en-SG" dirty="0" smtClean="0">
                <a:effectLst/>
              </a:rPr>
              <a:t>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917798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3215670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761267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956581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4094139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1616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677998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300654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4197863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99751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176259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138912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3873562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479C3E-3FF8-3349-A0AE-71DB07F00877}" type="datetimeFigureOut">
              <a:rPr lang="en-US" smtClean="0">
                <a:solidFill>
                  <a:prstClr val="black">
                    <a:tint val="75000"/>
                  </a:prstClr>
                </a:solidFill>
                <a:latin typeface="Calibri"/>
              </a:rPr>
              <a:pPr/>
              <a:t>30/1/16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E366B5-6C8D-3143-A2D4-EC78D1463D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9044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479C3E-3FF8-3349-A0AE-71DB07F00877}" type="datetimeFigureOut">
              <a:rPr lang="en-US" smtClean="0">
                <a:solidFill>
                  <a:prstClr val="black">
                    <a:tint val="75000"/>
                  </a:prstClr>
                </a:solidFill>
                <a:latin typeface="Calibri"/>
              </a:rPr>
              <a:pPr/>
              <a:t>30/1/16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E366B5-6C8D-3143-A2D4-EC78D1463D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7702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479C3E-3FF8-3349-A0AE-71DB07F00877}" type="datetimeFigureOut">
              <a:rPr lang="en-US" smtClean="0">
                <a:solidFill>
                  <a:prstClr val="black">
                    <a:tint val="75000"/>
                  </a:prstClr>
                </a:solidFill>
                <a:latin typeface="Calibri"/>
              </a:rPr>
              <a:pPr/>
              <a:t>30/1/16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E366B5-6C8D-3143-A2D4-EC78D1463D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133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479C3E-3FF8-3349-A0AE-71DB07F00877}" type="datetimeFigureOut">
              <a:rPr lang="en-US" smtClean="0">
                <a:solidFill>
                  <a:prstClr val="black">
                    <a:tint val="75000"/>
                  </a:prstClr>
                </a:solidFill>
                <a:latin typeface="Calibri"/>
              </a:rPr>
              <a:pPr/>
              <a:t>30/1/16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4E366B5-6C8D-3143-A2D4-EC78D1463D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8506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479C3E-3FF8-3349-A0AE-71DB07F00877}" type="datetimeFigureOut">
              <a:rPr lang="en-US" smtClean="0">
                <a:solidFill>
                  <a:prstClr val="black">
                    <a:tint val="75000"/>
                  </a:prstClr>
                </a:solidFill>
                <a:latin typeface="Calibri"/>
              </a:rPr>
              <a:pPr/>
              <a:t>30/1/16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4E366B5-6C8D-3143-A2D4-EC78D1463D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7160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479C3E-3FF8-3349-A0AE-71DB07F00877}" type="datetimeFigureOut">
              <a:rPr lang="en-US" smtClean="0">
                <a:solidFill>
                  <a:prstClr val="black">
                    <a:tint val="75000"/>
                  </a:prstClr>
                </a:solidFill>
                <a:latin typeface="Calibri"/>
              </a:rPr>
              <a:pPr/>
              <a:t>30/1/16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4E366B5-6C8D-3143-A2D4-EC78D1463D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9619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79C3E-3FF8-3349-A0AE-71DB07F00877}" type="datetimeFigureOut">
              <a:rPr lang="en-US" smtClean="0">
                <a:solidFill>
                  <a:prstClr val="black">
                    <a:tint val="75000"/>
                  </a:prstClr>
                </a:solidFill>
                <a:latin typeface="Calibri"/>
              </a:rPr>
              <a:pPr/>
              <a:t>30/1/16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4E366B5-6C8D-3143-A2D4-EC78D1463D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1000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479C3E-3FF8-3349-A0AE-71DB07F00877}" type="datetimeFigureOut">
              <a:rPr lang="en-US" smtClean="0">
                <a:solidFill>
                  <a:prstClr val="black">
                    <a:tint val="75000"/>
                  </a:prstClr>
                </a:solidFill>
                <a:latin typeface="Calibri"/>
              </a:rPr>
              <a:pPr/>
              <a:t>30/1/16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4E366B5-6C8D-3143-A2D4-EC78D1463D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9622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479C3E-3FF8-3349-A0AE-71DB07F00877}" type="datetimeFigureOut">
              <a:rPr lang="en-US" smtClean="0">
                <a:solidFill>
                  <a:prstClr val="black">
                    <a:tint val="75000"/>
                  </a:prstClr>
                </a:solidFill>
                <a:latin typeface="Calibri"/>
              </a:rPr>
              <a:pPr/>
              <a:t>30/1/16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4E366B5-6C8D-3143-A2D4-EC78D1463D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1643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479C3E-3FF8-3349-A0AE-71DB07F00877}" type="datetimeFigureOut">
              <a:rPr lang="en-US" smtClean="0">
                <a:solidFill>
                  <a:prstClr val="black">
                    <a:tint val="75000"/>
                  </a:prstClr>
                </a:solidFill>
                <a:latin typeface="Calibri"/>
              </a:rPr>
              <a:pPr/>
              <a:t>30/1/16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E366B5-6C8D-3143-A2D4-EC78D1463D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9117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479C3E-3FF8-3349-A0AE-71DB07F00877}" type="datetimeFigureOut">
              <a:rPr lang="en-US" smtClean="0">
                <a:solidFill>
                  <a:prstClr val="black">
                    <a:tint val="75000"/>
                  </a:prstClr>
                </a:solidFill>
                <a:latin typeface="Calibri"/>
              </a:rPr>
              <a:pPr/>
              <a:t>30/1/16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E366B5-6C8D-3143-A2D4-EC78D1463D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288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11F53-DA41-C648-A0C3-A4E517B1164D}" type="slidenum">
              <a:rPr lang="en-US"/>
              <a:pPr>
                <a:defRPr/>
              </a:pPr>
              <a:t>‹#›</a:t>
            </a:fld>
            <a:endParaRPr lang="en-US"/>
          </a:p>
        </p:txBody>
      </p:sp>
    </p:spTree>
    <p:extLst>
      <p:ext uri="{BB962C8B-B14F-4D97-AF65-F5344CB8AC3E}">
        <p14:creationId xmlns:p14="http://schemas.microsoft.com/office/powerpoint/2010/main" val="94175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866936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prstClr val="black">
                  <a:tint val="75000"/>
                </a:prstClr>
              </a:solidFill>
              <a:latin typeface="Times New Roman"/>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solidFill>
                <a:prstClr val="black">
                  <a:tint val="75000"/>
                </a:prstClr>
              </a:solidFill>
              <a:latin typeface="Times New Roman"/>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CC2537AC-79A5-D14D-A099-17B175C59108}" type="slidenum">
              <a:rPr lang="en-US" smtClean="0">
                <a:solidFill>
                  <a:prstClr val="black">
                    <a:tint val="75000"/>
                  </a:prstClr>
                </a:solidFill>
                <a:latin typeface="Calibri"/>
                <a:ea typeface="ＭＳ Ｐゴシック" charset="0"/>
              </a:rPr>
              <a:pPr defTabSz="914400" fontAlgn="base">
                <a:spcBef>
                  <a:spcPct val="0"/>
                </a:spcBef>
                <a:spcAft>
                  <a:spcPct val="0"/>
                </a:spcAft>
                <a:defRPr/>
              </a:pPr>
              <a:t>‹#›</a:t>
            </a:fld>
            <a:endParaRPr lang="en-US">
              <a:solidFill>
                <a:prstClr val="black">
                  <a:tint val="75000"/>
                </a:prstClr>
              </a:solidFill>
              <a:latin typeface="Calibri"/>
              <a:ea typeface="ＭＳ Ｐゴシック" charset="0"/>
            </a:endParaRPr>
          </a:p>
        </p:txBody>
      </p:sp>
    </p:spTree>
    <p:extLst>
      <p:ext uri="{BB962C8B-B14F-4D97-AF65-F5344CB8AC3E}">
        <p14:creationId xmlns:p14="http://schemas.microsoft.com/office/powerpoint/2010/main" val="743147139"/>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cs typeface="+mn-cs"/>
              </a:defRPr>
            </a:lvl1pPr>
          </a:lstStyle>
          <a:p>
            <a:pPr defTabSz="914400" fontAlgn="base">
              <a:spcBef>
                <a:spcPct val="0"/>
              </a:spcBef>
              <a:spcAft>
                <a:spcPct val="0"/>
              </a:spcAft>
              <a:defRPr/>
            </a:pPr>
            <a:endParaRPr lang="en-US">
              <a:ea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cs typeface="+mn-cs"/>
              </a:defRPr>
            </a:lvl1pPr>
          </a:lstStyle>
          <a:p>
            <a:pPr defTabSz="914400" fontAlgn="base">
              <a:spcBef>
                <a:spcPct val="0"/>
              </a:spcBef>
              <a:spcAft>
                <a:spcPct val="0"/>
              </a:spcAft>
              <a:defRPr/>
            </a:pPr>
            <a:endParaRPr lang="en-US">
              <a:ea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defTabSz="914400" eaLnBrk="0" fontAlgn="base" hangingPunct="0">
              <a:spcBef>
                <a:spcPct val="0"/>
              </a:spcBef>
              <a:spcAft>
                <a:spcPct val="0"/>
              </a:spcAft>
              <a:defRPr/>
            </a:pPr>
            <a:fld id="{34277A6D-DE34-984C-9863-2265D182085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63680358"/>
      </p:ext>
    </p:extLst>
  </p:cSld>
  <p:clrMap bg1="lt1" tx1="dk1" bg2="lt2" tx2="dk2" accent1="accent1" accent2="accent2" accent3="accent3" accent4="accent4" accent5="accent5" accent6="accent6" hlink="hlink" folHlink="folHlink"/>
  <p:sldLayoutIdLst>
    <p:sldLayoutId id="2147483739"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4.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1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image" Target="../media/image7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1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 Id="rId3" Type="http://schemas.openxmlformats.org/officeDocument/2006/relationships/image" Target="../media/image4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image" Target="../media/image7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 Id="rId3"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1" Type="http://schemas.openxmlformats.org/officeDocument/2006/relationships/slideLayout" Target="../slideLayouts/slideLayout38.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6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9916"/>
          <a:stretch/>
        </p:blipFill>
        <p:spPr>
          <a:xfrm>
            <a:off x="0" y="0"/>
            <a:ext cx="9227669" cy="6840039"/>
          </a:xfrm>
          <a:prstGeom prst="rect">
            <a:avLst/>
          </a:prstGeom>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www.biblestudydownloads.org</a:t>
            </a:r>
          </a:p>
        </p:txBody>
      </p:sp>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Matthew 5:13-16</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How to Be a Blessing</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86" y="2780928"/>
            <a:ext cx="2774586" cy="1086599"/>
          </a:xfr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p>
            <a:pPr algn="r"/>
            <a:r>
              <a:rPr lang="is-IS" sz="4000" b="1" kern="1200" dirty="0">
                <a:solidFill>
                  <a:srgbClr val="FFFF00"/>
                </a:solidFill>
                <a:effectLst>
                  <a:glow rad="127000">
                    <a:schemeClr val="tx1"/>
                  </a:glow>
                </a:effectLst>
                <a:latin typeface="Marker Felt"/>
                <a:ea typeface="ＭＳ Ｐゴシック" charset="0"/>
                <a:cs typeface="Marker Felt"/>
              </a:rPr>
              <a:t>…f</a:t>
            </a:r>
            <a:r>
              <a:rPr lang="en-US" sz="4000" b="1" kern="1200" dirty="0">
                <a:solidFill>
                  <a:srgbClr val="FFFF00"/>
                </a:solidFill>
                <a:effectLst>
                  <a:glow rad="127000">
                    <a:schemeClr val="tx1"/>
                  </a:glow>
                </a:effectLst>
                <a:latin typeface="Marker Felt"/>
                <a:ea typeface="ＭＳ Ｐゴシック" charset="0"/>
                <a:cs typeface="Marker Felt"/>
              </a:rPr>
              <a:t>or they</a:t>
            </a:r>
            <a:r>
              <a:rPr lang="is-IS" sz="4000" b="1" kern="1200" dirty="0">
                <a:solidFill>
                  <a:srgbClr val="FFFF00"/>
                </a:solidFill>
                <a:effectLst>
                  <a:glow rad="127000">
                    <a:schemeClr val="tx1"/>
                  </a:glow>
                </a:effectLst>
                <a:latin typeface="Marker Felt"/>
                <a:ea typeface="ＭＳ Ｐゴシック" charset="0"/>
                <a:cs typeface="Marker Felt"/>
              </a:rPr>
              <a:t>…</a:t>
            </a:r>
            <a:endParaRPr lang="en-US" sz="4000" b="1" kern="1200" dirty="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smtClean="0">
                <a:effectLst>
                  <a:glow rad="127000">
                    <a:schemeClr val="tx1"/>
                  </a:glow>
                </a:effectLst>
                <a:latin typeface="Marker Felt"/>
                <a:ea typeface="ＭＳ Ｐゴシック" charset="0"/>
                <a:cs typeface="Marker Felt"/>
              </a:rPr>
              <a:t>will be comforted</a:t>
            </a:r>
            <a:endParaRPr lang="en-US" sz="4000" b="1" dirty="0">
              <a:effectLst>
                <a:glow rad="127000">
                  <a:schemeClr val="tx1"/>
                </a:glow>
              </a:effectLst>
              <a:latin typeface="Marker Felt"/>
              <a:ea typeface="ＭＳ Ｐゴシック" charset="0"/>
              <a:cs typeface="Marker Felt"/>
            </a:endParaRP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is-IS" sz="4000" b="1" dirty="0" smtClean="0">
                <a:solidFill>
                  <a:srgbClr val="FFFF00"/>
                </a:solidFill>
                <a:effectLst>
                  <a:glow rad="127000">
                    <a:schemeClr val="tx1"/>
                  </a:glow>
                </a:effectLst>
                <a:latin typeface="Marker Felt"/>
                <a:ea typeface="ＭＳ Ｐゴシック" charset="0"/>
                <a:cs typeface="Marker Felt"/>
              </a:rPr>
              <a:t>…f</a:t>
            </a:r>
            <a:r>
              <a:rPr lang="en-US" sz="4000" b="1" dirty="0" smtClean="0">
                <a:solidFill>
                  <a:srgbClr val="FFFF00"/>
                </a:solidFill>
                <a:effectLst>
                  <a:glow rad="127000">
                    <a:schemeClr val="tx1"/>
                  </a:glow>
                </a:effectLst>
                <a:latin typeface="Marker Felt"/>
                <a:ea typeface="ＭＳ Ｐゴシック" charset="0"/>
                <a:cs typeface="Marker Felt"/>
              </a:rPr>
              <a:t>or theirs is the kingdom of heaven</a:t>
            </a:r>
            <a:endParaRPr lang="en-US" sz="4000" b="1" dirty="0">
              <a:solidFill>
                <a:srgbClr val="FFFF00"/>
              </a:solidFill>
              <a:effectLst>
                <a:glow rad="127000">
                  <a:schemeClr val="tx1"/>
                </a:glow>
              </a:effectLst>
              <a:latin typeface="Marker Felt"/>
              <a:ea typeface="ＭＳ Ｐゴシック" charset="0"/>
              <a:cs typeface="Marker Felt"/>
            </a:endParaRP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smtClean="0">
                <a:solidFill>
                  <a:srgbClr val="FF8000"/>
                </a:solidFill>
                <a:effectLst>
                  <a:glow rad="127000">
                    <a:schemeClr val="tx1"/>
                  </a:glow>
                </a:effectLst>
                <a:latin typeface="Marker Felt"/>
                <a:ea typeface="ＭＳ Ｐゴシック" charset="0"/>
                <a:cs typeface="Marker Felt"/>
              </a:rPr>
              <a:t>will be filled</a:t>
            </a:r>
            <a:endParaRPr lang="en-US" sz="4000" b="1" dirty="0">
              <a:solidFill>
                <a:srgbClr val="FF8000"/>
              </a:solidFill>
              <a:effectLst>
                <a:glow rad="127000">
                  <a:schemeClr val="tx1"/>
                </a:glow>
              </a:effectLst>
              <a:latin typeface="Marker Felt"/>
              <a:ea typeface="ＭＳ Ｐゴシック" charset="0"/>
              <a:cs typeface="Marker Felt"/>
            </a:endParaRP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smtClean="0">
                <a:solidFill>
                  <a:schemeClr val="accent1">
                    <a:lumMod val="40000"/>
                    <a:lumOff val="60000"/>
                  </a:schemeClr>
                </a:solidFill>
                <a:effectLst>
                  <a:glow rad="127000">
                    <a:schemeClr val="tx1"/>
                  </a:glow>
                </a:effectLst>
                <a:latin typeface="Marker Felt"/>
                <a:ea typeface="ＭＳ Ｐゴシック" charset="0"/>
                <a:cs typeface="Marker Felt"/>
              </a:rPr>
              <a:t>will inherit the earth</a:t>
            </a:r>
            <a:endParaRPr lang="en-US" sz="4000" b="1" dirty="0">
              <a:solidFill>
                <a:schemeClr val="accent1">
                  <a:lumMod val="40000"/>
                  <a:lumOff val="60000"/>
                </a:schemeClr>
              </a:solidFill>
              <a:effectLst>
                <a:glow rad="127000">
                  <a:schemeClr val="tx1"/>
                </a:glow>
              </a:effectLst>
              <a:latin typeface="Marker Felt"/>
              <a:ea typeface="ＭＳ Ｐゴシック" charset="0"/>
              <a:cs typeface="Marker Felt"/>
            </a:endParaRP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a:solidFill>
                  <a:schemeClr val="accent6">
                    <a:lumMod val="40000"/>
                    <a:lumOff val="60000"/>
                  </a:schemeClr>
                </a:solidFill>
                <a:effectLst>
                  <a:glow rad="127000">
                    <a:schemeClr val="tx1"/>
                  </a:glow>
                </a:effectLst>
                <a:latin typeface="Marker Felt"/>
                <a:ea typeface="ＭＳ Ｐゴシック" charset="0"/>
                <a:cs typeface="Marker Felt"/>
              </a:rPr>
              <a:t>w</a:t>
            </a:r>
            <a:r>
              <a:rPr lang="en-US" sz="4000" b="1" dirty="0" smtClean="0">
                <a:solidFill>
                  <a:schemeClr val="accent6">
                    <a:lumMod val="40000"/>
                    <a:lumOff val="60000"/>
                  </a:schemeClr>
                </a:solidFill>
                <a:effectLst>
                  <a:glow rad="127000">
                    <a:schemeClr val="tx1"/>
                  </a:glow>
                </a:effectLst>
                <a:latin typeface="Marker Felt"/>
                <a:ea typeface="ＭＳ Ｐゴシック" charset="0"/>
                <a:cs typeface="Marker Felt"/>
              </a:rPr>
              <a:t>ill see God</a:t>
            </a:r>
            <a:endParaRPr lang="en-US" sz="4000" b="1" dirty="0">
              <a:solidFill>
                <a:schemeClr val="accent6">
                  <a:lumMod val="40000"/>
                  <a:lumOff val="60000"/>
                </a:schemeClr>
              </a:solidFill>
              <a:effectLst>
                <a:glow rad="127000">
                  <a:schemeClr val="tx1"/>
                </a:glow>
              </a:effectLst>
              <a:latin typeface="Marker Felt"/>
              <a:ea typeface="ＭＳ Ｐゴシック" charset="0"/>
              <a:cs typeface="Marker Felt"/>
            </a:endParaRP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a:solidFill>
                  <a:schemeClr val="accent5">
                    <a:lumMod val="60000"/>
                    <a:lumOff val="40000"/>
                  </a:schemeClr>
                </a:solidFill>
                <a:effectLst>
                  <a:glow rad="127000">
                    <a:schemeClr val="tx1"/>
                  </a:glow>
                </a:effectLst>
                <a:latin typeface="Marker Felt"/>
                <a:ea typeface="ＭＳ Ｐゴシック" charset="0"/>
                <a:cs typeface="Marker Felt"/>
              </a:rPr>
              <a:t>w</a:t>
            </a:r>
            <a:r>
              <a:rPr lang="en-US" sz="4000" b="1" dirty="0" smtClean="0">
                <a:solidFill>
                  <a:schemeClr val="accent5">
                    <a:lumMod val="60000"/>
                    <a:lumOff val="40000"/>
                  </a:schemeClr>
                </a:solidFill>
                <a:effectLst>
                  <a:glow rad="127000">
                    <a:schemeClr val="tx1"/>
                  </a:glow>
                </a:effectLst>
                <a:latin typeface="Marker Felt"/>
                <a:ea typeface="ＭＳ Ｐゴシック" charset="0"/>
                <a:cs typeface="Marker Felt"/>
              </a:rPr>
              <a:t>ill be called sons of God</a:t>
            </a:r>
            <a:endParaRPr lang="en-US" sz="4000" b="1" dirty="0">
              <a:solidFill>
                <a:schemeClr val="accent5">
                  <a:lumMod val="60000"/>
                  <a:lumOff val="40000"/>
                </a:schemeClr>
              </a:solidFill>
              <a:effectLst>
                <a:glow rad="127000">
                  <a:schemeClr val="tx1"/>
                </a:glow>
              </a:effectLst>
              <a:latin typeface="Marker Felt"/>
              <a:ea typeface="ＭＳ Ｐゴシック" charset="0"/>
              <a:cs typeface="Marker Felt"/>
            </a:endParaRP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is-IS" sz="4000" b="1" dirty="0" smtClean="0">
                <a:solidFill>
                  <a:srgbClr val="FFFF00"/>
                </a:solidFill>
                <a:effectLst>
                  <a:glow rad="127000">
                    <a:schemeClr val="tx1"/>
                  </a:glow>
                </a:effectLst>
                <a:latin typeface="Marker Felt"/>
                <a:ea typeface="ＭＳ Ｐゴシック" charset="0"/>
                <a:cs typeface="Marker Felt"/>
              </a:rPr>
              <a:t>…for </a:t>
            </a:r>
            <a:r>
              <a:rPr lang="en-US" sz="4000" b="1" dirty="0" smtClean="0">
                <a:solidFill>
                  <a:srgbClr val="FFFF00"/>
                </a:solidFill>
                <a:effectLst>
                  <a:glow rad="127000">
                    <a:schemeClr val="tx1"/>
                  </a:glow>
                </a:effectLst>
                <a:latin typeface="Marker Felt"/>
                <a:ea typeface="ＭＳ Ｐゴシック" charset="0"/>
                <a:cs typeface="Marker Felt"/>
              </a:rPr>
              <a:t>theirs is the kingdom of heaven</a:t>
            </a:r>
            <a:endParaRPr lang="en-US" sz="4000" b="1" dirty="0">
              <a:solidFill>
                <a:srgbClr val="FFFF00"/>
              </a:solidFill>
              <a:effectLst>
                <a:glow rad="127000">
                  <a:schemeClr val="tx1"/>
                </a:glow>
              </a:effectLst>
              <a:latin typeface="Marker Felt"/>
              <a:ea typeface="ＭＳ Ｐゴシック" charset="0"/>
              <a:cs typeface="Marker Felt"/>
            </a:endParaRP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smtClean="0">
                <a:solidFill>
                  <a:schemeClr val="bg2">
                    <a:lumMod val="40000"/>
                    <a:lumOff val="60000"/>
                  </a:schemeClr>
                </a:solidFill>
                <a:effectLst>
                  <a:glow rad="127000">
                    <a:schemeClr val="tx1"/>
                  </a:glow>
                </a:effectLst>
                <a:latin typeface="Marker Felt"/>
                <a:ea typeface="ＭＳ Ｐゴシック" charset="0"/>
                <a:cs typeface="Marker Felt"/>
              </a:rPr>
              <a:t>will be shown mercy</a:t>
            </a:r>
            <a:endParaRPr lang="en-US" sz="4000" b="1" dirty="0">
              <a:solidFill>
                <a:schemeClr val="bg2">
                  <a:lumMod val="40000"/>
                  <a:lumOff val="60000"/>
                </a:schemeClr>
              </a:solidFill>
              <a:effectLst>
                <a:glow rad="127000">
                  <a:schemeClr val="tx1"/>
                </a:glow>
              </a:effectLst>
              <a:latin typeface="Marker Felt"/>
              <a:ea typeface="ＭＳ Ｐゴシック" charset="0"/>
              <a:cs typeface="Marker Felt"/>
            </a:endParaRPr>
          </a:p>
        </p:txBody>
      </p:sp>
      <p:sp>
        <p:nvSpPr>
          <p:cNvPr id="3" name="Left Bracket 2"/>
          <p:cNvSpPr/>
          <p:nvPr/>
        </p:nvSpPr>
        <p:spPr bwMode="auto">
          <a:xfrm>
            <a:off x="2987824"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8702847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3"/>
            <a:ext cx="9144000" cy="1005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Must we be hermits to be pure?</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22000"/>
            <a:ext cx="9144000" cy="5736000"/>
          </a:xfrm>
          <a:prstGeom prst="rect">
            <a:avLst/>
          </a:prstGeom>
        </p:spPr>
      </p:pic>
    </p:spTree>
    <p:extLst>
      <p:ext uri="{BB962C8B-B14F-4D97-AF65-F5344CB8AC3E}">
        <p14:creationId xmlns:p14="http://schemas.microsoft.com/office/powerpoint/2010/main" val="665329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43460"/>
            <a:ext cx="4030133" cy="2581484"/>
          </a:xfrm>
          <a:effectLst/>
          <a:extLst/>
        </p:spPr>
        <p:txBody>
          <a:bodyPr/>
          <a:lstStyle/>
          <a:p>
            <a:pPr>
              <a:defRPr/>
            </a:pPr>
            <a:r>
              <a:rPr lang="en-US" sz="5400" b="1" dirty="0">
                <a:solidFill>
                  <a:srgbClr val="000000"/>
                </a:solidFill>
                <a:latin typeface="Arial" charset="0"/>
                <a:ea typeface="ＭＳ Ｐゴシック" charset="0"/>
                <a:cs typeface="ＭＳ Ｐゴシック" charset="0"/>
              </a:rPr>
              <a:t>How </a:t>
            </a:r>
            <a:r>
              <a:rPr lang="en-US" sz="5400" b="1" dirty="0" smtClean="0">
                <a:solidFill>
                  <a:srgbClr val="000000"/>
                </a:solidFill>
                <a:latin typeface="Arial" charset="0"/>
                <a:ea typeface="ＭＳ Ｐゴシック" charset="0"/>
                <a:cs typeface="ＭＳ Ｐゴシック" charset="0"/>
              </a:rPr>
              <a:t>to </a:t>
            </a:r>
            <a:br>
              <a:rPr lang="en-US" sz="5400" b="1" dirty="0" smtClean="0">
                <a:solidFill>
                  <a:srgbClr val="000000"/>
                </a:solidFill>
                <a:latin typeface="Arial" charset="0"/>
                <a:ea typeface="ＭＳ Ｐゴシック" charset="0"/>
                <a:cs typeface="ＭＳ Ｐゴシック" charset="0"/>
              </a:rPr>
            </a:br>
            <a:r>
              <a:rPr lang="en-US" sz="5400" b="1" dirty="0" smtClean="0">
                <a:solidFill>
                  <a:srgbClr val="FF0000"/>
                </a:solidFill>
                <a:latin typeface="Arial" charset="0"/>
                <a:ea typeface="ＭＳ Ｐゴシック" charset="0"/>
                <a:cs typeface="ＭＳ Ｐゴシック" charset="0"/>
              </a:rPr>
              <a:t>be </a:t>
            </a:r>
            <a:br>
              <a:rPr lang="en-US" sz="5400" b="1" dirty="0" smtClean="0">
                <a:solidFill>
                  <a:srgbClr val="FF0000"/>
                </a:solidFill>
                <a:latin typeface="Arial" charset="0"/>
                <a:ea typeface="ＭＳ Ｐゴシック" charset="0"/>
                <a:cs typeface="ＭＳ Ｐゴシック" charset="0"/>
              </a:rPr>
            </a:br>
            <a:r>
              <a:rPr lang="en-US" sz="5400" b="1" dirty="0" smtClean="0">
                <a:solidFill>
                  <a:srgbClr val="FF0000"/>
                </a:solidFill>
                <a:latin typeface="Arial" charset="0"/>
                <a:ea typeface="ＭＳ Ｐゴシック" charset="0"/>
                <a:cs typeface="ＭＳ Ｐゴシック" charset="0"/>
              </a:rPr>
              <a:t>blessed</a:t>
            </a:r>
            <a:r>
              <a:rPr lang="en-US" sz="5400" b="1" dirty="0" smtClean="0">
                <a:solidFill>
                  <a:srgbClr val="000000"/>
                </a:solidFill>
                <a:latin typeface="Arial" charset="0"/>
                <a:ea typeface="ＭＳ Ｐゴシック" charset="0"/>
                <a:cs typeface="ＭＳ Ｐゴシック" charset="0"/>
              </a:rPr>
              <a:t> (1-12)</a:t>
            </a:r>
            <a:endParaRPr lang="en-US" sz="54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dirty="0">
                <a:solidFill>
                  <a:srgbClr val="000000"/>
                </a:solidFill>
                <a:latin typeface="Arial"/>
                <a:cs typeface="Arial"/>
              </a:rPr>
              <a:t>Website</a:t>
            </a:r>
          </a:p>
        </p:txBody>
      </p:sp>
      <p:pic>
        <p:nvPicPr>
          <p:cNvPr id="2" name="Picture 1"/>
          <p:cNvPicPr>
            <a:picLocks noChangeAspect="1"/>
          </p:cNvPicPr>
          <p:nvPr/>
        </p:nvPicPr>
        <p:blipFill rotWithShape="1">
          <a:blip r:embed="rId3"/>
          <a:srcRect l="10600" r="13990"/>
          <a:stretch/>
        </p:blipFill>
        <p:spPr>
          <a:xfrm>
            <a:off x="0" y="3356429"/>
            <a:ext cx="9144000" cy="3501572"/>
          </a:xfrm>
          <a:prstGeom prst="rect">
            <a:avLst/>
          </a:prstGeom>
        </p:spPr>
      </p:pic>
      <p:sp>
        <p:nvSpPr>
          <p:cNvPr id="6" name="Right Arrow 5"/>
          <p:cNvSpPr/>
          <p:nvPr/>
        </p:nvSpPr>
        <p:spPr bwMode="auto">
          <a:xfrm>
            <a:off x="3995936" y="404664"/>
            <a:ext cx="1152128"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p:cNvSpPr txBox="1">
            <a:spLocks noChangeArrowheads="1"/>
          </p:cNvSpPr>
          <p:nvPr/>
        </p:nvSpPr>
        <p:spPr bwMode="auto">
          <a:xfrm>
            <a:off x="5148064" y="404664"/>
            <a:ext cx="4030133" cy="2581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000000"/>
                </a:solidFill>
                <a:latin typeface="Arial" charset="0"/>
                <a:ea typeface="ＭＳ Ｐゴシック" charset="0"/>
                <a:cs typeface="ＭＳ Ｐゴシック" charset="0"/>
              </a:rPr>
              <a:t>How to </a:t>
            </a:r>
            <a:br>
              <a:rPr lang="en-US" sz="5400" b="1" dirty="0" smtClean="0">
                <a:solidFill>
                  <a:srgbClr val="000000"/>
                </a:solidFill>
                <a:latin typeface="Arial" charset="0"/>
                <a:ea typeface="ＭＳ Ｐゴシック" charset="0"/>
                <a:cs typeface="ＭＳ Ｐゴシック" charset="0"/>
              </a:rPr>
            </a:br>
            <a:r>
              <a:rPr lang="en-US" sz="5400" b="1" dirty="0" smtClean="0">
                <a:solidFill>
                  <a:srgbClr val="FF0000"/>
                </a:solidFill>
                <a:latin typeface="Arial" charset="0"/>
                <a:ea typeface="ＭＳ Ｐゴシック" charset="0"/>
                <a:cs typeface="ＭＳ Ｐゴシック" charset="0"/>
              </a:rPr>
              <a:t>be a blessing </a:t>
            </a:r>
            <a:r>
              <a:rPr lang="en-US" sz="5400" b="1" dirty="0" smtClean="0">
                <a:solidFill>
                  <a:srgbClr val="000000"/>
                </a:solidFill>
                <a:latin typeface="Arial" charset="0"/>
                <a:ea typeface="ＭＳ Ｐゴシック" charset="0"/>
                <a:cs typeface="ＭＳ Ｐゴシック" charset="0"/>
              </a:rPr>
              <a:t>(13-16)</a:t>
            </a:r>
            <a:endParaRPr lang="en-US" sz="54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521361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Salt &amp; Light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73278" y="1418167"/>
            <a:ext cx="8986057" cy="5049308"/>
          </a:xfrm>
          <a:prstGeom prst="rect">
            <a:avLst/>
          </a:prstGeom>
        </p:spPr>
      </p:pic>
    </p:spTree>
    <p:extLst>
      <p:ext uri="{BB962C8B-B14F-4D97-AF65-F5344CB8AC3E}">
        <p14:creationId xmlns:p14="http://schemas.microsoft.com/office/powerpoint/2010/main" val="20592690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Salt &amp; Light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l="2344" t="4511" r="1823" b="2982"/>
          <a:stretch/>
        </p:blipFill>
        <p:spPr>
          <a:xfrm>
            <a:off x="871" y="215760"/>
            <a:ext cx="9167165" cy="6028407"/>
          </a:xfrm>
          <a:prstGeom prst="rect">
            <a:avLst/>
          </a:prstGeom>
        </p:spPr>
      </p:pic>
    </p:spTree>
    <p:extLst>
      <p:ext uri="{BB962C8B-B14F-4D97-AF65-F5344CB8AC3E}">
        <p14:creationId xmlns:p14="http://schemas.microsoft.com/office/powerpoint/2010/main" val="19976894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469"/>
          <a:stretch/>
        </p:blipFill>
        <p:spPr>
          <a:xfrm>
            <a:off x="177800" y="169332"/>
            <a:ext cx="8765254" cy="66886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77733" y="67733"/>
            <a:ext cx="5266267" cy="1196752"/>
          </a:xfrm>
          <a:solidFill>
            <a:srgbClr val="000000"/>
          </a:solidFill>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Chalkduster"/>
                <a:ea typeface="ＭＳ Ｐゴシック" charset="0"/>
                <a:cs typeface="Chalkduster"/>
              </a:rPr>
              <a:t>Salt</a:t>
            </a:r>
            <a:r>
              <a:rPr lang="en-US" sz="5400" b="1" dirty="0" smtClean="0">
                <a:effectLst>
                  <a:glow rad="127000">
                    <a:schemeClr val="tx1"/>
                  </a:glow>
                </a:effectLst>
                <a:latin typeface="Arial" charset="0"/>
                <a:ea typeface="ＭＳ Ｐゴシック" charset="0"/>
                <a:cs typeface="ＭＳ Ｐゴシック" charset="0"/>
              </a:rPr>
              <a:t> </a:t>
            </a:r>
            <a:r>
              <a:rPr lang="en-US" sz="16600" b="1" baseline="-25000" dirty="0" smtClean="0">
                <a:effectLst>
                  <a:glow rad="127000">
                    <a:schemeClr val="tx1"/>
                  </a:glow>
                </a:effectLst>
                <a:latin typeface="Arial" charset="0"/>
                <a:ea typeface="ＭＳ Ｐゴシック" charset="0"/>
                <a:cs typeface="ＭＳ Ｐゴシック" charset="0"/>
              </a:rPr>
              <a:t>&amp;</a:t>
            </a:r>
            <a:r>
              <a:rPr lang="en-US" sz="5400" b="1" dirty="0" smtClean="0">
                <a:effectLst>
                  <a:glow rad="127000">
                    <a:schemeClr val="tx1"/>
                  </a:glow>
                </a:effectLst>
                <a:latin typeface="Arial" charset="0"/>
                <a:ea typeface="ＭＳ Ｐゴシック" charset="0"/>
                <a:cs typeface="ＭＳ Ｐゴシック" charset="0"/>
              </a:rPr>
              <a:t> </a:t>
            </a:r>
            <a:r>
              <a:rPr lang="en-US" sz="5400" dirty="0" smtClean="0">
                <a:effectLst>
                  <a:glow rad="127000">
                    <a:schemeClr val="tx1"/>
                  </a:glow>
                </a:effectLst>
                <a:latin typeface="Lucida Sans"/>
                <a:ea typeface="ＭＳ Ｐゴシック" charset="0"/>
                <a:cs typeface="Lucida Sans"/>
              </a:rPr>
              <a:t>Light</a:t>
            </a:r>
            <a:endParaRPr lang="en-US" sz="5400" dirty="0">
              <a:effectLst>
                <a:glow rad="127000">
                  <a:schemeClr val="tx1"/>
                </a:glow>
              </a:effectLst>
              <a:latin typeface="Lucida Sans"/>
              <a:ea typeface="ＭＳ Ｐゴシック" charset="0"/>
              <a:cs typeface="Lucida Sans"/>
            </a:endParaRPr>
          </a:p>
        </p:txBody>
      </p:sp>
      <p:sp>
        <p:nvSpPr>
          <p:cNvPr id="5" name="Rectangle 2"/>
          <p:cNvSpPr txBox="1">
            <a:spLocks noChangeArrowheads="1"/>
          </p:cNvSpPr>
          <p:nvPr/>
        </p:nvSpPr>
        <p:spPr bwMode="auto">
          <a:xfrm>
            <a:off x="-16373" y="6088355"/>
            <a:ext cx="9144000" cy="769645"/>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Matthew 5:13-16</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50246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64352" b="40741"/>
          <a:stretch/>
        </p:blipFill>
        <p:spPr>
          <a:xfrm>
            <a:off x="0" y="0"/>
            <a:ext cx="4169833" cy="519875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43867" y="75214"/>
            <a:ext cx="5258718" cy="6782786"/>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are the salt of the earth. But what good is salt if it has lost its flavor? Can you make it salty again? It will be thrown out and trampled underfoot as </a:t>
            </a:r>
            <a:r>
              <a:rPr lang="en-US" sz="3600" b="1" dirty="0" smtClean="0">
                <a:effectLst>
                  <a:glow rad="127000">
                    <a:schemeClr val="tx1"/>
                  </a:glow>
                </a:effectLst>
                <a:latin typeface="Arial" charset="0"/>
                <a:ea typeface="ＭＳ Ｐゴシック" charset="0"/>
                <a:cs typeface="ＭＳ Ｐゴシック" charset="0"/>
              </a:rPr>
              <a:t>worthless</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a:t>
            </a:r>
            <a:r>
              <a:rPr lang="en-US" sz="3600" b="1" dirty="0" smtClean="0">
                <a:effectLst>
                  <a:glow rad="127000">
                    <a:schemeClr val="tx1"/>
                  </a:glow>
                </a:effectLst>
                <a:latin typeface="Arial" charset="0"/>
                <a:ea typeface="ＭＳ Ｐゴシック" charset="0"/>
                <a:cs typeface="ＭＳ Ｐゴシック" charset="0"/>
              </a:rPr>
              <a:t>:13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81195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1165" y="1714500"/>
            <a:ext cx="9144000" cy="5143500"/>
          </a:xfrm>
          <a:prstGeom prst="rect">
            <a:avLst/>
          </a:prstGeom>
        </p:spPr>
      </p:pic>
      <p:sp>
        <p:nvSpPr>
          <p:cNvPr id="900098" name="Rectangle 2"/>
          <p:cNvSpPr>
            <a:spLocks noGrp="1" noChangeArrowheads="1"/>
          </p:cNvSpPr>
          <p:nvPr>
            <p:ph type="ctrTitle"/>
          </p:nvPr>
        </p:nvSpPr>
        <p:spPr>
          <a:xfrm>
            <a:off x="107504" y="116632"/>
            <a:ext cx="9036496" cy="5471368"/>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are the light of the world—like a city on a hilltop that cannot be hidden. </a:t>
            </a:r>
            <a:r>
              <a:rPr lang="en-US" sz="3600" b="1" baseline="30000" dirty="0" smtClean="0">
                <a:effectLst>
                  <a:glow rad="127000">
                    <a:schemeClr val="tx1"/>
                  </a:glow>
                </a:effectLst>
                <a:latin typeface="Arial" charset="0"/>
                <a:ea typeface="ＭＳ Ｐゴシック" charset="0"/>
                <a:cs typeface="ＭＳ Ｐゴシック" charset="0"/>
              </a:rPr>
              <a:t>15</a:t>
            </a:r>
            <a:r>
              <a:rPr lang="en-US" sz="3600" b="1" dirty="0" smtClean="0">
                <a:effectLst>
                  <a:glow rad="127000">
                    <a:schemeClr val="tx1"/>
                  </a:glow>
                </a:effectLst>
                <a:latin typeface="Arial" charset="0"/>
                <a:ea typeface="ＭＳ Ｐゴシック" charset="0"/>
                <a:cs typeface="ＭＳ Ｐゴシック" charset="0"/>
              </a:rPr>
              <a:t>No </a:t>
            </a:r>
            <a:r>
              <a:rPr lang="en-US" sz="3600" b="1" dirty="0">
                <a:effectLst>
                  <a:glow rad="127000">
                    <a:schemeClr val="tx1"/>
                  </a:glow>
                </a:effectLst>
                <a:latin typeface="Arial" charset="0"/>
                <a:ea typeface="ＭＳ Ｐゴシック" charset="0"/>
                <a:cs typeface="ＭＳ Ｐゴシック" charset="0"/>
              </a:rPr>
              <a:t>one lights a lamp and then puts it under a basket. Instead, a lamp is placed on a stand, where it gives light to everyone in the house. </a:t>
            </a:r>
            <a:r>
              <a:rPr lang="en-US" sz="3600" b="1" baseline="30000" dirty="0" smtClean="0">
                <a:effectLst>
                  <a:glow rad="127000">
                    <a:schemeClr val="tx1"/>
                  </a:glow>
                </a:effectLst>
                <a:latin typeface="Arial" charset="0"/>
                <a:ea typeface="ＭＳ Ｐゴシック" charset="0"/>
                <a:cs typeface="ＭＳ Ｐゴシック" charset="0"/>
              </a:rPr>
              <a:t>16</a:t>
            </a:r>
            <a:r>
              <a:rPr lang="en-US" sz="3600" b="1" dirty="0" smtClean="0">
                <a:effectLst>
                  <a:glow rad="127000">
                    <a:schemeClr val="tx1"/>
                  </a:glow>
                </a:effectLst>
                <a:latin typeface="Arial" charset="0"/>
                <a:ea typeface="ＭＳ Ｐゴシック" charset="0"/>
                <a:cs typeface="ＭＳ Ｐゴシック" charset="0"/>
              </a:rPr>
              <a:t>In </a:t>
            </a:r>
            <a:r>
              <a:rPr lang="en-US" sz="3600" b="1" dirty="0">
                <a:effectLst>
                  <a:glow rad="127000">
                    <a:schemeClr val="tx1"/>
                  </a:glow>
                </a:effectLst>
                <a:latin typeface="Arial" charset="0"/>
                <a:ea typeface="ＭＳ Ｐゴシック" charset="0"/>
                <a:cs typeface="ＭＳ Ｐゴシック" charset="0"/>
              </a:rPr>
              <a:t>the same way, let your good deeds shine out for all to see, so that everyone will praise your heavenly </a:t>
            </a:r>
            <a:r>
              <a:rPr lang="en-US" sz="3600" b="1" dirty="0" smtClean="0">
                <a:effectLst>
                  <a:glow rad="127000">
                    <a:schemeClr val="tx1"/>
                  </a:glow>
                </a:effectLst>
                <a:latin typeface="Arial" charset="0"/>
                <a:ea typeface="ＭＳ Ｐゴシック" charset="0"/>
                <a:cs typeface="ＭＳ Ｐゴシック" charset="0"/>
              </a:rPr>
              <a:t>Father</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a:t>
            </a:r>
            <a:r>
              <a:rPr lang="en-US" sz="3600" b="1" dirty="0" smtClean="0">
                <a:effectLst>
                  <a:glow rad="127000">
                    <a:schemeClr val="tx1"/>
                  </a:glow>
                </a:effectLst>
                <a:latin typeface="Arial" charset="0"/>
                <a:ea typeface="ＭＳ Ｐゴシック" charset="0"/>
                <a:cs typeface="ＭＳ Ｐゴシック" charset="0"/>
              </a:rPr>
              <a:t>:14-16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489601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Salt &amp; Light</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How can we </a:t>
            </a:r>
            <a:r>
              <a:rPr lang="en-US" sz="5400" b="1" dirty="0" smtClean="0">
                <a:solidFill>
                  <a:srgbClr val="FFFF00"/>
                </a:solidFill>
                <a:effectLst>
                  <a:glow rad="127000">
                    <a:schemeClr val="tx1"/>
                  </a:glow>
                </a:effectLst>
                <a:latin typeface="Arial" charset="0"/>
                <a:ea typeface="ＭＳ Ｐゴシック" charset="0"/>
                <a:cs typeface="ＭＳ Ｐゴシック" charset="0"/>
              </a:rPr>
              <a:t>bless</a:t>
            </a:r>
            <a:r>
              <a:rPr lang="en-US" sz="5400" b="1" dirty="0" smtClean="0">
                <a:effectLst>
                  <a:glow rad="127000">
                    <a:schemeClr val="tx1"/>
                  </a:glow>
                </a:effectLst>
                <a:latin typeface="Arial" charset="0"/>
                <a:ea typeface="ＭＳ Ｐゴシック" charset="0"/>
                <a:cs typeface="ＭＳ Ｐゴシック" charset="0"/>
              </a:rPr>
              <a:t> others?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875365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I. Help people </a:t>
            </a:r>
            <a:r>
              <a:rPr lang="en-US" sz="5400" b="1" dirty="0" smtClean="0">
                <a:solidFill>
                  <a:srgbClr val="FFFF00"/>
                </a:solidFill>
                <a:effectLst>
                  <a:glow rad="127000">
                    <a:schemeClr val="tx1"/>
                  </a:glow>
                </a:effectLst>
                <a:latin typeface="Arial" charset="0"/>
                <a:ea typeface="ＭＳ Ｐゴシック" charset="0"/>
                <a:cs typeface="ＭＳ Ｐゴシック" charset="0"/>
              </a:rPr>
              <a:t>hunger</a:t>
            </a:r>
            <a:r>
              <a:rPr lang="en-US" sz="5400" b="1" dirty="0" smtClean="0">
                <a:effectLst>
                  <a:glow rad="127000">
                    <a:schemeClr val="tx1"/>
                  </a:glow>
                </a:effectLst>
                <a:latin typeface="Arial" charset="0"/>
                <a:ea typeface="ＭＳ Ｐゴシック" charset="0"/>
                <a:cs typeface="ＭＳ Ｐゴシック" charset="0"/>
              </a:rPr>
              <a:t> for God (13).</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895438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You</a:t>
            </a:r>
            <a:r>
              <a:rPr lang="uk-UA"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re Doing Well</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r="3634"/>
          <a:stretch/>
        </p:blipFill>
        <p:spPr>
          <a:xfrm>
            <a:off x="-16374" y="0"/>
            <a:ext cx="9161245" cy="6858000"/>
          </a:xfrm>
          <a:prstGeom prst="rect">
            <a:avLst/>
          </a:prstGeom>
        </p:spPr>
      </p:pic>
    </p:spTree>
    <p:extLst>
      <p:ext uri="{BB962C8B-B14F-4D97-AF65-F5344CB8AC3E}">
        <p14:creationId xmlns:p14="http://schemas.microsoft.com/office/powerpoint/2010/main" val="41137543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Be Salt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81000" y="0"/>
            <a:ext cx="8367416" cy="6858000"/>
          </a:xfrm>
          <a:prstGeom prst="rect">
            <a:avLst/>
          </a:prstGeom>
        </p:spPr>
      </p:pic>
    </p:spTree>
    <p:extLst>
      <p:ext uri="{BB962C8B-B14F-4D97-AF65-F5344CB8AC3E}">
        <p14:creationId xmlns:p14="http://schemas.microsoft.com/office/powerpoint/2010/main" val="39263736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6373" y="0"/>
            <a:ext cx="9144000" cy="6858000"/>
          </a:xfrm>
          <a:prstGeom prst="rect">
            <a:avLst/>
          </a:prstGeom>
        </p:spPr>
      </p:pic>
      <p:sp>
        <p:nvSpPr>
          <p:cNvPr id="900098" name="Rectangle 2"/>
          <p:cNvSpPr>
            <a:spLocks noGrp="1" noChangeArrowheads="1"/>
          </p:cNvSpPr>
          <p:nvPr>
            <p:ph type="ctrTitle"/>
          </p:nvPr>
        </p:nvSpPr>
        <p:spPr>
          <a:xfrm>
            <a:off x="871" y="491618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What does </a:t>
            </a:r>
            <a:r>
              <a:rPr lang="en-US" sz="5400" b="1" i="1" dirty="0" smtClean="0">
                <a:effectLst>
                  <a:glow rad="127000">
                    <a:schemeClr val="tx1"/>
                  </a:glow>
                </a:effectLst>
                <a:latin typeface="Arial" charset="0"/>
                <a:ea typeface="ＭＳ Ｐゴシック" charset="0"/>
                <a:cs typeface="ＭＳ Ｐゴシック" charset="0"/>
              </a:rPr>
              <a:t>that</a:t>
            </a:r>
            <a:r>
              <a:rPr lang="en-US" sz="5400" b="1" dirty="0" smtClean="0">
                <a:effectLst>
                  <a:glow rad="127000">
                    <a:schemeClr val="tx1"/>
                  </a:glow>
                </a:effectLst>
                <a:latin typeface="Arial" charset="0"/>
                <a:ea typeface="ＭＳ Ｐゴシック" charset="0"/>
                <a:cs typeface="ＭＳ Ｐゴシック" charset="0"/>
              </a:rPr>
              <a:t> mean?</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253317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457200"/>
            <a:ext cx="9144000" cy="5918662"/>
          </a:xfrm>
          <a:prstGeom prst="rect">
            <a:avLst/>
          </a:prstGeom>
        </p:spPr>
      </p:pic>
      <p:sp>
        <p:nvSpPr>
          <p:cNvPr id="900098" name="Rectangle 2"/>
          <p:cNvSpPr>
            <a:spLocks noGrp="1" noChangeArrowheads="1"/>
          </p:cNvSpPr>
          <p:nvPr>
            <p:ph type="ctrTitle"/>
          </p:nvPr>
        </p:nvSpPr>
        <p:spPr>
          <a:xfrm>
            <a:off x="-16373" y="4814581"/>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—A preservative?</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373" y="2803455"/>
            <a:ext cx="4859306" cy="1943393"/>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pple Chancery"/>
                <a:ea typeface="ＭＳ Ｐゴシック" charset="0"/>
                <a:cs typeface="Apple Chancery"/>
              </a:rPr>
              <a:t>Salt of the earth</a:t>
            </a:r>
            <a:endParaRPr lang="en-US" sz="3200" b="1" dirty="0">
              <a:solidFill>
                <a:srgbClr val="FFFFFF"/>
              </a:solidFill>
              <a:effectLst>
                <a:glow rad="127000">
                  <a:srgbClr val="000000"/>
                </a:glow>
              </a:effectLst>
              <a:latin typeface="Apple Chancery"/>
              <a:ea typeface="ＭＳ Ｐゴシック" charset="0"/>
              <a:cs typeface="Apple Chancery"/>
            </a:endParaRPr>
          </a:p>
        </p:txBody>
      </p:sp>
    </p:spTree>
    <p:extLst>
      <p:ext uri="{BB962C8B-B14F-4D97-AF65-F5344CB8AC3E}">
        <p14:creationId xmlns:p14="http://schemas.microsoft.com/office/powerpoint/2010/main" val="2422477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3329"/>
          </a:xfrm>
          <a:prstGeom prst="rect">
            <a:avLst/>
          </a:prstGeom>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The Destruction of Sodom</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029029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p:txBody>
          <a:bodyPr/>
          <a:lstStyle/>
          <a:p>
            <a:pPr eaLnBrk="1" hangingPunct="1"/>
            <a:r>
              <a:rPr lang="en-US" altLang="zh-CN">
                <a:solidFill>
                  <a:schemeClr val="bg1"/>
                </a:solidFill>
                <a:latin typeface="Arial" charset="0"/>
                <a:ea typeface="ＭＳ Ｐゴシック" charset="0"/>
              </a:rPr>
              <a:t>Lot in Genesis 19</a:t>
            </a:r>
          </a:p>
        </p:txBody>
      </p:sp>
      <p:sp>
        <p:nvSpPr>
          <p:cNvPr id="340994" name="Rectangle 3"/>
          <p:cNvSpPr>
            <a:spLocks noGrp="1" noChangeArrowheads="1"/>
          </p:cNvSpPr>
          <p:nvPr>
            <p:ph type="body" idx="1"/>
          </p:nvPr>
        </p:nvSpPr>
        <p:spPr/>
        <p:txBody>
          <a:bodyPr/>
          <a:lstStyle/>
          <a:p>
            <a:pPr eaLnBrk="1" hangingPunct="1"/>
            <a:endParaRPr lang="zh-CN" altLang="en-US">
              <a:latin typeface="Arial" charset="0"/>
              <a:ea typeface="ＭＳ Ｐゴシック" charset="0"/>
            </a:endParaRPr>
          </a:p>
        </p:txBody>
      </p:sp>
      <p:pic>
        <p:nvPicPr>
          <p:cNvPr id="340995" name="Picture 4" descr="lot&amp;2daugh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9913"/>
            <a:ext cx="9144000"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262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6" descr="lots_wife_pillar_of_sal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2" name="Rectangle 2"/>
          <p:cNvSpPr>
            <a:spLocks noGrp="1" noChangeArrowheads="1"/>
          </p:cNvSpPr>
          <p:nvPr>
            <p:ph type="title"/>
          </p:nvPr>
        </p:nvSpPr>
        <p:spPr>
          <a:xfrm>
            <a:off x="0" y="6096000"/>
            <a:ext cx="9144000" cy="762000"/>
          </a:xfrm>
        </p:spPr>
        <p:txBody>
          <a:bodyPr/>
          <a:lstStyle/>
          <a:p>
            <a:pPr eaLnBrk="1" hangingPunct="1"/>
            <a:r>
              <a:rPr lang="ru-RU" altLang="ja-JP" sz="3600" b="1" dirty="0" smtClean="0">
                <a:solidFill>
                  <a:schemeClr val="bg1"/>
                </a:solidFill>
                <a:latin typeface="Arial" charset="0"/>
                <a:ea typeface="ＭＳ Ｐゴシック" charset="0"/>
              </a:rPr>
              <a:t>"</a:t>
            </a:r>
            <a:r>
              <a:rPr lang="en-US" altLang="ja-JP" sz="3600" b="1" dirty="0" smtClean="0">
                <a:solidFill>
                  <a:schemeClr val="bg1"/>
                </a:solidFill>
                <a:latin typeface="Arial" charset="0"/>
                <a:ea typeface="ＭＳ Ｐゴシック" charset="0"/>
              </a:rPr>
              <a:t>Remember Lot</a:t>
            </a:r>
            <a:r>
              <a:rPr lang="uk-UA" altLang="ja-JP" sz="3600" b="1" dirty="0" smtClean="0">
                <a:solidFill>
                  <a:schemeClr val="bg1"/>
                </a:solidFill>
                <a:latin typeface="Arial" charset="0"/>
                <a:ea typeface="ＭＳ Ｐゴシック" charset="0"/>
              </a:rPr>
              <a:t>'</a:t>
            </a:r>
            <a:r>
              <a:rPr lang="en-US" altLang="ja-JP" sz="3600" b="1" dirty="0" smtClean="0">
                <a:solidFill>
                  <a:schemeClr val="bg1"/>
                </a:solidFill>
                <a:latin typeface="Arial" charset="0"/>
                <a:ea typeface="ＭＳ Ｐゴシック" charset="0"/>
              </a:rPr>
              <a:t>s wife</a:t>
            </a:r>
            <a:r>
              <a:rPr lang="ru-RU" altLang="ja-JP" sz="3600" b="1" dirty="0" smtClean="0">
                <a:solidFill>
                  <a:schemeClr val="bg1"/>
                </a:solidFill>
                <a:latin typeface="Arial" charset="0"/>
                <a:ea typeface="ＭＳ Ｐゴシック" charset="0"/>
              </a:rPr>
              <a:t>"</a:t>
            </a:r>
            <a:r>
              <a:rPr lang="en-US" altLang="ja-JP" sz="3600" b="1" dirty="0" smtClean="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(Luke 17:32) </a:t>
            </a:r>
            <a:endParaRPr lang="en-US" altLang="zh-CN" sz="3600" b="1" dirty="0">
              <a:solidFill>
                <a:schemeClr val="bg1"/>
              </a:solidFill>
              <a:latin typeface="Arial" charset="0"/>
              <a:ea typeface="ＭＳ Ｐゴシック" charset="0"/>
            </a:endParaRPr>
          </a:p>
        </p:txBody>
      </p:sp>
      <p:pic>
        <p:nvPicPr>
          <p:cNvPr id="5" name="Picture 4" descr="saltshakerMG00049-20090831-125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9650" y="2057400"/>
            <a:ext cx="30543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276600"/>
            <a:ext cx="375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844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859867" y="116632"/>
            <a:ext cx="4284132" cy="6741368"/>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Season </a:t>
            </a:r>
            <a:r>
              <a:rPr lang="en-US" sz="3600" b="1" dirty="0">
                <a:effectLst>
                  <a:glow rad="127000">
                    <a:schemeClr val="tx1"/>
                  </a:glow>
                </a:effectLst>
                <a:latin typeface="Arial" charset="0"/>
                <a:ea typeface="ＭＳ Ｐゴシック" charset="0"/>
                <a:cs typeface="ＭＳ Ｐゴシック" charset="0"/>
              </a:rPr>
              <a:t>all your grain offerings with salt to remind you of </a:t>
            </a:r>
            <a:r>
              <a:rPr lang="en-US" sz="3600" b="1" dirty="0" smtClean="0">
                <a:effectLst>
                  <a:glow rad="127000">
                    <a:schemeClr val="tx1"/>
                  </a:glow>
                </a:effectLst>
                <a:latin typeface="Arial" charset="0"/>
                <a:ea typeface="ＭＳ Ｐゴシック" charset="0"/>
                <a:cs typeface="ＭＳ Ｐゴシック" charset="0"/>
              </a:rPr>
              <a:t>God</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eternal covenant. Never forget to add salt to your grain </a:t>
            </a:r>
            <a:r>
              <a:rPr lang="en-US" sz="3600" b="1" dirty="0" smtClean="0">
                <a:effectLst>
                  <a:glow rad="127000">
                    <a:schemeClr val="tx1"/>
                  </a:glow>
                </a:effectLst>
                <a:latin typeface="Arial" charset="0"/>
                <a:ea typeface="ＭＳ Ｐゴシック" charset="0"/>
                <a:cs typeface="ＭＳ Ｐゴシック" charset="0"/>
              </a:rPr>
              <a:t>offerings</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Lev 2:13</a:t>
            </a:r>
            <a:r>
              <a:rPr lang="en-US" sz="3600" b="1" dirty="0" smtClean="0">
                <a:effectLst>
                  <a:glow rad="127000">
                    <a:schemeClr val="tx1"/>
                  </a:glow>
                </a:effectLst>
                <a:latin typeface="Arial" charset="0"/>
                <a:ea typeface="ＭＳ Ｐゴシック" charset="0"/>
                <a:cs typeface="ＭＳ Ｐゴシック" charset="0"/>
              </a:rPr>
              <a:t>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6374" y="-1"/>
            <a:ext cx="4588373" cy="6874453"/>
          </a:xfrm>
          <a:prstGeom prst="rect">
            <a:avLst/>
          </a:prstGeom>
        </p:spPr>
      </p:pic>
    </p:spTree>
    <p:extLst>
      <p:ext uri="{BB962C8B-B14F-4D97-AF65-F5344CB8AC3E}">
        <p14:creationId xmlns:p14="http://schemas.microsoft.com/office/powerpoint/2010/main" val="13251703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l="5289" r="5870" b="15933"/>
          <a:stretch/>
        </p:blipFill>
        <p:spPr>
          <a:xfrm>
            <a:off x="-16373" y="492126"/>
            <a:ext cx="8969873" cy="6365873"/>
          </a:xfrm>
          <a:prstGeom prst="rect">
            <a:avLst/>
          </a:prstGeom>
        </p:spPr>
      </p:pic>
      <p:sp>
        <p:nvSpPr>
          <p:cNvPr id="900098" name="Rectangle 2"/>
          <p:cNvSpPr>
            <a:spLocks noGrp="1" noChangeArrowheads="1"/>
          </p:cNvSpPr>
          <p:nvPr>
            <p:ph type="ctrTitle"/>
          </p:nvPr>
        </p:nvSpPr>
        <p:spPr>
          <a:xfrm>
            <a:off x="-16373" y="208715"/>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 Enhance taste!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6018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2"/>
            <a:ext cx="9144000" cy="4861768"/>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Salt </a:t>
            </a:r>
            <a:r>
              <a:rPr lang="en-US" sz="3600" b="1" dirty="0">
                <a:effectLst>
                  <a:glow rad="127000">
                    <a:schemeClr val="tx1"/>
                  </a:glow>
                </a:effectLst>
                <a:latin typeface="Arial" charset="0"/>
                <a:ea typeface="ＭＳ Ｐゴシック" charset="0"/>
                <a:cs typeface="ＭＳ Ｐゴシック" charset="0"/>
              </a:rPr>
              <a:t>is good for seasoning. But if it loses its flavor, how do you make it salty again? </a:t>
            </a:r>
            <a:r>
              <a:rPr lang="en-US" sz="3600" b="1" baseline="30000" dirty="0" smtClean="0">
                <a:effectLst>
                  <a:glow rad="127000">
                    <a:schemeClr val="tx1"/>
                  </a:glow>
                </a:effectLst>
                <a:latin typeface="Arial" charset="0"/>
                <a:ea typeface="ＭＳ Ｐゴシック" charset="0"/>
                <a:cs typeface="ＭＳ Ｐゴシック" charset="0"/>
              </a:rPr>
              <a:t>35</a:t>
            </a:r>
            <a:r>
              <a:rPr lang="en-US" sz="3600" b="1" dirty="0" smtClean="0">
                <a:effectLst>
                  <a:glow rad="127000">
                    <a:schemeClr val="tx1"/>
                  </a:glow>
                </a:effectLst>
                <a:latin typeface="Arial" charset="0"/>
                <a:ea typeface="ＭＳ Ｐゴシック" charset="0"/>
                <a:cs typeface="ＭＳ Ｐゴシック" charset="0"/>
              </a:rPr>
              <a:t>Flavorless </a:t>
            </a:r>
            <a:r>
              <a:rPr lang="en-US" sz="3600" b="1" dirty="0">
                <a:effectLst>
                  <a:glow rad="127000">
                    <a:schemeClr val="tx1"/>
                  </a:glow>
                </a:effectLst>
                <a:latin typeface="Arial" charset="0"/>
                <a:ea typeface="ＭＳ Ｐゴシック" charset="0"/>
                <a:cs typeface="ＭＳ Ｐゴシック" charset="0"/>
              </a:rPr>
              <a:t>salt is good neither for the soil nor for the manure pile. It is thrown away. Anyone with ears to hear should listen and understand</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Luke 14:34-35</a:t>
            </a:r>
            <a:r>
              <a:rPr lang="en-US" sz="3600" b="1" dirty="0" smtClean="0">
                <a:effectLst>
                  <a:glow rad="127000">
                    <a:schemeClr val="tx1"/>
                  </a:glow>
                </a:effectLst>
                <a:latin typeface="Arial" charset="0"/>
                <a:ea typeface="ＭＳ Ｐゴシック" charset="0"/>
                <a:cs typeface="ＭＳ Ｐゴシック" charset="0"/>
              </a:rPr>
              <a:t>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53161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372"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870896" cy="6741368"/>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Let </a:t>
            </a:r>
            <a:r>
              <a:rPr lang="en-US" sz="3600" b="1" dirty="0">
                <a:effectLst>
                  <a:glow rad="127000">
                    <a:schemeClr val="tx1"/>
                  </a:glow>
                </a:effectLst>
                <a:latin typeface="Arial" charset="0"/>
                <a:ea typeface="ＭＳ Ｐゴシック" charset="0"/>
                <a:cs typeface="ＭＳ Ｐゴシック" charset="0"/>
              </a:rPr>
              <a:t>your conversation be always full of grace, seasoned with salt, so that you may know how to answer </a:t>
            </a:r>
            <a:r>
              <a:rPr lang="en-US" sz="3600" b="1" dirty="0" smtClean="0">
                <a:effectLst>
                  <a:glow rad="127000">
                    <a:schemeClr val="tx1"/>
                  </a:glow>
                </a:effectLst>
                <a:latin typeface="Arial" charset="0"/>
                <a:ea typeface="ＭＳ Ｐゴシック" charset="0"/>
                <a:cs typeface="ＭＳ Ｐゴシック" charset="0"/>
              </a:rPr>
              <a:t>everyone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Col 4:6</a:t>
            </a:r>
            <a:r>
              <a:rPr lang="en-US" sz="3600" b="1" dirty="0" smtClean="0">
                <a:effectLst>
                  <a:glow rad="127000">
                    <a:schemeClr val="tx1"/>
                  </a:glow>
                </a:effectLst>
                <a:latin typeface="Arial" charset="0"/>
                <a:ea typeface="ＭＳ Ｐゴシック" charset="0"/>
                <a:cs typeface="ＭＳ Ｐゴシック" charset="0"/>
              </a:rPr>
              <a:t>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34697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259667" y="43595"/>
            <a:ext cx="5867960" cy="6814405"/>
          </a:xfrm>
          <a:prstGeom prst="rect">
            <a:avLst/>
          </a:prstGeom>
        </p:spPr>
      </p:pic>
      <p:sp>
        <p:nvSpPr>
          <p:cNvPr id="900098" name="Rectangle 2"/>
          <p:cNvSpPr>
            <a:spLocks noGrp="1" noChangeArrowheads="1"/>
          </p:cNvSpPr>
          <p:nvPr>
            <p:ph type="ctrTitle"/>
          </p:nvPr>
        </p:nvSpPr>
        <p:spPr>
          <a:xfrm>
            <a:off x="-16373" y="43594"/>
            <a:ext cx="4165040" cy="6115905"/>
          </a:xfrm>
          <a:effectLst>
            <a:outerShdw blurRad="63500" dist="35921" dir="2700000" algn="ctr" rotWithShape="0">
              <a:schemeClr val="tx2">
                <a:alpha val="74998"/>
              </a:schemeClr>
            </a:outerShdw>
          </a:effectLst>
          <a:ex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are you impacting others </a:t>
            </a:r>
            <a:r>
              <a:rPr lang="en-US" sz="5400" b="1" dirty="0" smtClean="0">
                <a:effectLst>
                  <a:glow rad="127000">
                    <a:schemeClr val="tx1"/>
                  </a:glow>
                </a:effectLst>
                <a:latin typeface="Arial" charset="0"/>
                <a:ea typeface="ＭＳ Ｐゴシック" charset="0"/>
                <a:cs typeface="ＭＳ Ｐゴシック" charset="0"/>
              </a:rPr>
              <a:t>today?</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424707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r="19992"/>
          <a:stretch/>
        </p:blipFill>
        <p:spPr>
          <a:xfrm>
            <a:off x="0" y="0"/>
            <a:ext cx="9144871" cy="6858000"/>
          </a:xfrm>
          <a:prstGeom prst="rect">
            <a:avLst/>
          </a:prstGeom>
        </p:spPr>
      </p:pic>
      <p:sp>
        <p:nvSpPr>
          <p:cNvPr id="900098" name="Rectangle 2"/>
          <p:cNvSpPr>
            <a:spLocks noGrp="1" noChangeArrowheads="1"/>
          </p:cNvSpPr>
          <p:nvPr>
            <p:ph type="ctrTitle"/>
          </p:nvPr>
        </p:nvSpPr>
        <p:spPr>
          <a:xfrm>
            <a:off x="-16373" y="208714"/>
            <a:ext cx="8821706" cy="1196752"/>
          </a:xfrm>
          <a:effectLst>
            <a:outerShdw blurRad="63500" dist="35921" dir="2700000" algn="ctr" rotWithShape="0">
              <a:schemeClr val="tx2">
                <a:alpha val="74998"/>
              </a:schemeClr>
            </a:outerShdw>
          </a:effectLst>
          <a:extLst/>
        </p:spPr>
        <p:txBody>
          <a:bodyPr anchor="ctr"/>
          <a:lstStyle/>
          <a:p>
            <a:pPr algn="r">
              <a:defRPr/>
            </a:pPr>
            <a:r>
              <a:rPr lang="en-US" sz="5400" b="1" dirty="0" smtClean="0">
                <a:effectLst>
                  <a:glow rad="127000">
                    <a:schemeClr val="tx1"/>
                  </a:glow>
                </a:effectLst>
                <a:latin typeface="Arial" charset="0"/>
                <a:ea typeface="ＭＳ Ｐゴシック" charset="0"/>
                <a:cs typeface="ＭＳ Ｐゴシック" charset="0"/>
              </a:rPr>
              <a:t>Don</a:t>
            </a:r>
            <a:r>
              <a:rPr lang="uk-UA"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t gush!</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505888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Be Salt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16000" y="0"/>
            <a:ext cx="7094483" cy="6858000"/>
          </a:xfrm>
          <a:prstGeom prst="rect">
            <a:avLst/>
          </a:prstGeom>
        </p:spPr>
      </p:pic>
    </p:spTree>
    <p:extLst>
      <p:ext uri="{BB962C8B-B14F-4D97-AF65-F5344CB8AC3E}">
        <p14:creationId xmlns:p14="http://schemas.microsoft.com/office/powerpoint/2010/main" val="1087398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Be Salt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97000" y="0"/>
            <a:ext cx="6330462" cy="6858000"/>
          </a:xfrm>
          <a:prstGeom prst="rect">
            <a:avLst/>
          </a:prstGeom>
        </p:spPr>
      </p:pic>
    </p:spTree>
    <p:extLst>
      <p:ext uri="{BB962C8B-B14F-4D97-AF65-F5344CB8AC3E}">
        <p14:creationId xmlns:p14="http://schemas.microsoft.com/office/powerpoint/2010/main" val="4058835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544"/>
          <a:stretch/>
        </p:blipFill>
        <p:spPr>
          <a:xfrm>
            <a:off x="-16374" y="0"/>
            <a:ext cx="916037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6374" y="1397989"/>
            <a:ext cx="9144000" cy="1666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800" b="1" dirty="0" smtClean="0">
                <a:solidFill>
                  <a:srgbClr val="FFFFFF"/>
                </a:solidFill>
                <a:effectLst>
                  <a:glow rad="127000">
                    <a:srgbClr val="000000"/>
                  </a:glow>
                </a:effectLst>
                <a:latin typeface="Arial" charset="0"/>
                <a:ea typeface="ＭＳ Ｐゴシック" charset="0"/>
                <a:cs typeface="ＭＳ Ｐゴシック" charset="0"/>
              </a:rPr>
              <a:t>"</a:t>
            </a:r>
            <a:r>
              <a:rPr lang="en-US" sz="4800" b="1" dirty="0" smtClean="0">
                <a:solidFill>
                  <a:srgbClr val="FFFFFF"/>
                </a:solidFill>
                <a:effectLst>
                  <a:glow rad="127000">
                    <a:srgbClr val="000000"/>
                  </a:glow>
                </a:effectLst>
                <a:latin typeface="Arial" charset="0"/>
                <a:ea typeface="ＭＳ Ｐゴシック" charset="0"/>
                <a:cs typeface="ＭＳ Ｐゴシック" charset="0"/>
              </a:rPr>
              <a:t>MFT</a:t>
            </a:r>
            <a:r>
              <a:rPr lang="ru-RU" sz="48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800" b="1" dirty="0" smtClean="0">
              <a:solidFill>
                <a:srgbClr val="FFFFFF"/>
              </a:solidFill>
              <a:effectLst>
                <a:glow rad="127000">
                  <a:srgbClr val="000000"/>
                </a:glow>
              </a:effectLst>
              <a:latin typeface="Arial" charset="0"/>
              <a:ea typeface="ＭＳ Ｐゴシック" charset="0"/>
              <a:cs typeface="ＭＳ Ｐゴシック" charset="0"/>
            </a:endParaRPr>
          </a:p>
          <a:p>
            <a:pPr>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Women elders?</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71"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Avoid Offense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502788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5" name="Group 4"/>
          <p:cNvGrpSpPr/>
          <p:nvPr/>
        </p:nvGrpSpPr>
        <p:grpSpPr>
          <a:xfrm>
            <a:off x="0" y="29627"/>
            <a:ext cx="9189156" cy="6891867"/>
            <a:chOff x="0" y="29627"/>
            <a:chExt cx="9189156" cy="6891867"/>
          </a:xfrm>
        </p:grpSpPr>
        <p:pic>
          <p:nvPicPr>
            <p:cNvPr id="4" name="Picture 3"/>
            <p:cNvPicPr>
              <a:picLocks noChangeAspect="1"/>
            </p:cNvPicPr>
            <p:nvPr/>
          </p:nvPicPr>
          <p:blipFill>
            <a:blip r:embed="rId3"/>
            <a:stretch>
              <a:fillRect/>
            </a:stretch>
          </p:blipFill>
          <p:spPr>
            <a:xfrm>
              <a:off x="0" y="29627"/>
              <a:ext cx="9189156" cy="6891867"/>
            </a:xfrm>
            <a:prstGeom prst="rect">
              <a:avLst/>
            </a:prstGeom>
          </p:spPr>
        </p:pic>
        <p:sp>
          <p:nvSpPr>
            <p:cNvPr id="2" name="Rounded Rectangle 1"/>
            <p:cNvSpPr/>
            <p:nvPr/>
          </p:nvSpPr>
          <p:spPr bwMode="auto">
            <a:xfrm>
              <a:off x="4978400" y="2167467"/>
              <a:ext cx="2455333" cy="2573866"/>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4842934" y="1202266"/>
            <a:ext cx="2794000" cy="4436533"/>
          </a:xfrm>
          <a:effectLst/>
          <a:extLst/>
        </p:spPr>
        <p:txBody>
          <a:bodyPr/>
          <a:lstStyle/>
          <a:p>
            <a:pPr>
              <a:defRPr/>
            </a:pPr>
            <a:r>
              <a:rPr lang="en-US" sz="6000" b="1" dirty="0" smtClean="0">
                <a:solidFill>
                  <a:schemeClr val="tx2"/>
                </a:solidFill>
                <a:effectLst>
                  <a:glow rad="127000">
                    <a:schemeClr val="bg1"/>
                  </a:glow>
                </a:effectLst>
                <a:latin typeface="Arial" charset="0"/>
                <a:ea typeface="ＭＳ Ｐゴシック" charset="0"/>
                <a:cs typeface="ＭＳ Ｐゴシック" charset="0"/>
              </a:rPr>
              <a:t>Salt heals.</a:t>
            </a:r>
            <a:endParaRPr lang="en-US" sz="6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2731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0944" r="9084"/>
          <a:stretch/>
        </p:blipFill>
        <p:spPr>
          <a:xfrm>
            <a:off x="628445" y="1729012"/>
            <a:ext cx="7673922" cy="5159756"/>
          </a:xfrm>
          <a:prstGeom prst="rect">
            <a:avLst/>
          </a:prstGeom>
        </p:spPr>
      </p:pic>
      <p:pic>
        <p:nvPicPr>
          <p:cNvPr id="7" name="Picture 6"/>
          <p:cNvPicPr>
            <a:picLocks noChangeAspect="1"/>
          </p:cNvPicPr>
          <p:nvPr/>
        </p:nvPicPr>
        <p:blipFill rotWithShape="1">
          <a:blip r:embed="rId4"/>
          <a:srcRect l="6209"/>
          <a:stretch/>
        </p:blipFill>
        <p:spPr>
          <a:xfrm>
            <a:off x="644831" y="1729012"/>
            <a:ext cx="7641150" cy="5409580"/>
          </a:xfrm>
          <a:prstGeom prst="rect">
            <a:avLst/>
          </a:prstGeom>
        </p:spPr>
      </p:pic>
      <p:pic>
        <p:nvPicPr>
          <p:cNvPr id="4" name="Picture 3"/>
          <p:cNvPicPr>
            <a:picLocks noChangeAspect="1"/>
          </p:cNvPicPr>
          <p:nvPr/>
        </p:nvPicPr>
        <p:blipFill>
          <a:blip r:embed="rId4"/>
          <a:stretch>
            <a:fillRect/>
          </a:stretch>
        </p:blipFill>
        <p:spPr>
          <a:xfrm>
            <a:off x="391928" y="1729012"/>
            <a:ext cx="8146957" cy="5409580"/>
          </a:xfrm>
          <a:prstGeom prst="rect">
            <a:avLst/>
          </a:prstGeom>
        </p:spPr>
      </p:pic>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How do those who don</a:t>
            </a:r>
            <a:r>
              <a:rPr lang="uk-UA" b="1" dirty="0" smtClean="0">
                <a:solidFill>
                  <a:schemeClr val="tx2"/>
                </a:solidFill>
                <a:effectLst>
                  <a:glow rad="127000">
                    <a:schemeClr val="bg1"/>
                  </a:glow>
                </a:effectLst>
                <a:latin typeface="Arial" charset="0"/>
                <a:ea typeface="ＭＳ Ｐゴシック" charset="0"/>
                <a:cs typeface="ＭＳ Ｐゴシック" charset="0"/>
              </a:rPr>
              <a:t>'</a:t>
            </a:r>
            <a:r>
              <a:rPr lang="en-US" b="1" dirty="0" smtClean="0">
                <a:solidFill>
                  <a:schemeClr val="tx2"/>
                </a:solidFill>
                <a:effectLst>
                  <a:glow rad="127000">
                    <a:schemeClr val="bg1"/>
                  </a:glow>
                </a:effectLst>
                <a:latin typeface="Arial" charset="0"/>
                <a:ea typeface="ＭＳ Ｐゴシック" charset="0"/>
                <a:cs typeface="ＭＳ Ｐゴシック" charset="0"/>
              </a:rPr>
              <a:t>t attend church perceive us?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r="9085"/>
          <a:stretch/>
        </p:blipFill>
        <p:spPr>
          <a:xfrm>
            <a:off x="103362" y="1729012"/>
            <a:ext cx="8724089" cy="5159756"/>
          </a:xfrm>
          <a:prstGeom prst="rect">
            <a:avLst/>
          </a:prstGeom>
        </p:spPr>
      </p:pic>
    </p:spTree>
    <p:extLst>
      <p:ext uri="{BB962C8B-B14F-4D97-AF65-F5344CB8AC3E}">
        <p14:creationId xmlns:p14="http://schemas.microsoft.com/office/powerpoint/2010/main" val="30725160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100"/>
                                        <p:tgtEl>
                                          <p:spTgt spid="3"/>
                                        </p:tgtEl>
                                      </p:cBhvr>
                                    </p:animEffect>
                                  </p:childTnLst>
                                </p:cTn>
                              </p:par>
                            </p:childTnLst>
                          </p:cTn>
                        </p:par>
                        <p:par>
                          <p:cTn id="8" fill="hold">
                            <p:stCondLst>
                              <p:cond delay="5100"/>
                            </p:stCondLst>
                            <p:childTnLst>
                              <p:par>
                                <p:cTn id="9" presetID="9" presetClass="exit" presetSubtype="0" fill="hold" nodeType="afterEffect">
                                  <p:stCondLst>
                                    <p:cond delay="0"/>
                                  </p:stCondLst>
                                  <p:childTnLst>
                                    <p:animEffect transition="out" filter="dissolve">
                                      <p:cBhvr>
                                        <p:cTn id="10" dur="10"/>
                                        <p:tgtEl>
                                          <p:spTgt spid="4"/>
                                        </p:tgtEl>
                                      </p:cBhvr>
                                    </p:animEffect>
                                    <p:set>
                                      <p:cBhvr>
                                        <p:cTn id="11" dur="1" fill="hold">
                                          <p:stCondLst>
                                            <p:cond delay="9"/>
                                          </p:stCondLst>
                                        </p:cTn>
                                        <p:tgtEl>
                                          <p:spTgt spid="4"/>
                                        </p:tgtEl>
                                        <p:attrNameLst>
                                          <p:attrName>style.visibility</p:attrName>
                                        </p:attrNameLst>
                                      </p:cBhvr>
                                      <p:to>
                                        <p:strVal val="hidden"/>
                                      </p:to>
                                    </p:set>
                                  </p:childTnLst>
                                </p:cTn>
                              </p:par>
                            </p:childTnLst>
                          </p:cTn>
                        </p:par>
                        <p:par>
                          <p:cTn id="12" fill="hold">
                            <p:stCondLst>
                              <p:cond delay="5110"/>
                            </p:stCondLst>
                            <p:childTnLst>
                              <p:par>
                                <p:cTn id="13" presetID="9" presetClass="entr" presetSubtype="0" fill="hold" nodeType="afterEffect">
                                  <p:stCondLst>
                                    <p:cond delay="200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3100"/>
                                        <p:tgtEl>
                                          <p:spTgt spid="3"/>
                                        </p:tgtEl>
                                      </p:cBhvr>
                                    </p:animEffect>
                                  </p:childTnLst>
                                </p:cTn>
                              </p:par>
                            </p:childTnLst>
                          </p:cTn>
                        </p:par>
                        <p:par>
                          <p:cTn id="16" fill="hold">
                            <p:stCondLst>
                              <p:cond delay="10210"/>
                            </p:stCondLst>
                            <p:childTnLst>
                              <p:par>
                                <p:cTn id="17" presetID="9" presetClass="exit" presetSubtype="0" fill="hold" nodeType="afterEffect">
                                  <p:stCondLst>
                                    <p:cond delay="0"/>
                                  </p:stCondLst>
                                  <p:childTnLst>
                                    <p:animEffect transition="out" filter="dissolve">
                                      <p:cBhvr>
                                        <p:cTn id="18" dur="10"/>
                                        <p:tgtEl>
                                          <p:spTgt spid="3"/>
                                        </p:tgtEl>
                                      </p:cBhvr>
                                    </p:animEffect>
                                    <p:set>
                                      <p:cBhvr>
                                        <p:cTn id="19" dur="1" fill="hold">
                                          <p:stCondLst>
                                            <p:cond delay="9"/>
                                          </p:stCondLst>
                                        </p:cTn>
                                        <p:tgtEl>
                                          <p:spTgt spid="3"/>
                                        </p:tgtEl>
                                        <p:attrNameLst>
                                          <p:attrName>style.visibility</p:attrName>
                                        </p:attrNameLst>
                                      </p:cBhvr>
                                      <p:to>
                                        <p:strVal val="hidden"/>
                                      </p:to>
                                    </p:set>
                                  </p:childTnLst>
                                </p:cTn>
                              </p:par>
                            </p:childTnLst>
                          </p:cTn>
                        </p:par>
                        <p:par>
                          <p:cTn id="20" fill="hold">
                            <p:stCondLst>
                              <p:cond delay="10220"/>
                            </p:stCondLst>
                            <p:childTnLst>
                              <p:par>
                                <p:cTn id="21" presetID="9" presetClass="entr" presetSubtype="0" fill="hold" nodeType="afterEffect">
                                  <p:stCondLst>
                                    <p:cond delay="200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3100"/>
                                        <p:tgtEl>
                                          <p:spTgt spid="8"/>
                                        </p:tgtEl>
                                      </p:cBhvr>
                                    </p:animEffect>
                                  </p:childTnLst>
                                </p:cTn>
                              </p:par>
                            </p:childTnLst>
                          </p:cTn>
                        </p:par>
                        <p:par>
                          <p:cTn id="24" fill="hold">
                            <p:stCondLst>
                              <p:cond delay="15320"/>
                            </p:stCondLst>
                            <p:childTnLst>
                              <p:par>
                                <p:cTn id="25" presetID="9" presetClass="exit" presetSubtype="0" fill="hold" nodeType="afterEffect">
                                  <p:stCondLst>
                                    <p:cond delay="0"/>
                                  </p:stCondLst>
                                  <p:childTnLst>
                                    <p:animEffect transition="out" filter="dissolve">
                                      <p:cBhvr>
                                        <p:cTn id="26" dur="10"/>
                                        <p:tgtEl>
                                          <p:spTgt spid="7"/>
                                        </p:tgtEl>
                                      </p:cBhvr>
                                    </p:animEffect>
                                    <p:set>
                                      <p:cBhvr>
                                        <p:cTn id="27" dur="1" fill="hold">
                                          <p:stCondLst>
                                            <p:cond delay="9"/>
                                          </p:stCondLst>
                                        </p:cTn>
                                        <p:tgtEl>
                                          <p:spTgt spid="7"/>
                                        </p:tgtEl>
                                        <p:attrNameLst>
                                          <p:attrName>style.visibility</p:attrName>
                                        </p:attrNameLst>
                                      </p:cBhvr>
                                      <p:to>
                                        <p:strVal val="hidden"/>
                                      </p:to>
                                    </p:set>
                                  </p:childTnLst>
                                </p:cTn>
                              </p:par>
                            </p:childTnLst>
                          </p:cTn>
                        </p:par>
                        <p:par>
                          <p:cTn id="28" fill="hold">
                            <p:stCondLst>
                              <p:cond delay="15330"/>
                            </p:stCondLst>
                            <p:childTnLst>
                              <p:par>
                                <p:cTn id="29" presetID="9" presetClass="entr" presetSubtype="0" fill="hold" nodeType="afterEffect">
                                  <p:stCondLst>
                                    <p:cond delay="200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3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ow To Explain What You Do, When You're A Past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72" y="1094184"/>
            <a:ext cx="8559800" cy="57912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9392"/>
            <a:ext cx="9143999" cy="2160240"/>
          </a:xfrm>
          <a:solidFill>
            <a:schemeClr val="bg1"/>
          </a:solidFill>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A Woman on the Plane Asked This Pastor What He Does.  His Answer is Shockingly Awesome.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04018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08 at 1.46.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19" y="0"/>
            <a:ext cx="8876649" cy="6858000"/>
          </a:xfrm>
          <a:prstGeom prst="rect">
            <a:avLst/>
          </a:prstGeom>
        </p:spPr>
      </p:pic>
      <p:sp>
        <p:nvSpPr>
          <p:cNvPr id="2" name="TextBox 1"/>
          <p:cNvSpPr txBox="1"/>
          <p:nvPr/>
        </p:nvSpPr>
        <p:spPr>
          <a:xfrm>
            <a:off x="267351" y="6018657"/>
            <a:ext cx="8698186" cy="646331"/>
          </a:xfrm>
          <a:prstGeom prst="rect">
            <a:avLst/>
          </a:prstGeom>
          <a:noFill/>
        </p:spPr>
        <p:txBody>
          <a:bodyPr wrap="square" rtlCol="0">
            <a:spAutoFit/>
          </a:bodyPr>
          <a:lstStyle/>
          <a:p>
            <a:r>
              <a:rPr lang="en-US" dirty="0">
                <a:solidFill>
                  <a:prstClr val="white"/>
                </a:solidFill>
                <a:latin typeface="Calibri"/>
              </a:rPr>
              <a:t>http://</a:t>
            </a:r>
            <a:r>
              <a:rPr lang="en-US" dirty="0" err="1">
                <a:solidFill>
                  <a:prstClr val="white"/>
                </a:solidFill>
                <a:latin typeface="Calibri"/>
              </a:rPr>
              <a:t>www.churchleaders.com</a:t>
            </a:r>
            <a:r>
              <a:rPr lang="en-US" dirty="0">
                <a:solidFill>
                  <a:prstClr val="white"/>
                </a:solidFill>
                <a:latin typeface="Calibri"/>
              </a:rPr>
              <a:t>/daily-buzz/265718-a-woman-on-the-plane-asked-this-pastor-what-he-does-his-answer-is-shockingly-awesome.html</a:t>
            </a:r>
          </a:p>
        </p:txBody>
      </p:sp>
    </p:spTree>
    <p:extLst>
      <p:ext uri="{BB962C8B-B14F-4D97-AF65-F5344CB8AC3E}">
        <p14:creationId xmlns:p14="http://schemas.microsoft.com/office/powerpoint/2010/main" val="244052293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54799"/>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To Explain What You Do, When </a:t>
            </a:r>
            <a:r>
              <a:rPr lang="en-US" b="1" dirty="0" smtClean="0">
                <a:solidFill>
                  <a:schemeClr val="tx2"/>
                </a:solidFill>
                <a:effectLst>
                  <a:glow rad="127000">
                    <a:schemeClr val="bg1"/>
                  </a:glow>
                </a:effectLst>
                <a:latin typeface="Arial" charset="0"/>
                <a:ea typeface="ＭＳ Ｐゴシック" charset="0"/>
                <a:cs typeface="ＭＳ Ｐゴシック" charset="0"/>
              </a:rPr>
              <a:t>You</a:t>
            </a:r>
            <a:r>
              <a:rPr lang="uk-UA" b="1" dirty="0" smtClean="0">
                <a:solidFill>
                  <a:schemeClr val="tx2"/>
                </a:solidFill>
                <a:effectLst>
                  <a:glow rad="127000">
                    <a:schemeClr val="bg1"/>
                  </a:glow>
                </a:effectLst>
                <a:latin typeface="Arial" charset="0"/>
                <a:ea typeface="ＭＳ Ｐゴシック" charset="0"/>
                <a:cs typeface="ＭＳ Ｐゴシック" charset="0"/>
              </a:rPr>
              <a:t>'</a:t>
            </a:r>
            <a:r>
              <a:rPr lang="en-US" b="1" dirty="0" smtClean="0">
                <a:solidFill>
                  <a:schemeClr val="tx2"/>
                </a:solidFill>
                <a:effectLst>
                  <a:glow rad="127000">
                    <a:schemeClr val="bg1"/>
                  </a:glow>
                </a:effectLst>
                <a:latin typeface="Arial" charset="0"/>
                <a:ea typeface="ＭＳ Ｐゴシック" charset="0"/>
                <a:cs typeface="ＭＳ Ｐゴシック" charset="0"/>
              </a:rPr>
              <a:t>re </a:t>
            </a:r>
            <a:r>
              <a:rPr lang="en-US" b="1" dirty="0">
                <a:solidFill>
                  <a:schemeClr val="tx2"/>
                </a:solidFill>
                <a:effectLst>
                  <a:glow rad="127000">
                    <a:schemeClr val="bg1"/>
                  </a:glow>
                </a:effectLst>
                <a:latin typeface="Arial" charset="0"/>
                <a:ea typeface="ＭＳ Ｐゴシック" charset="0"/>
                <a:cs typeface="ＭＳ Ｐゴシック" charset="0"/>
              </a:rPr>
              <a:t>A </a:t>
            </a:r>
            <a:r>
              <a:rPr lang="en-US" b="1" dirty="0" smtClean="0">
                <a:solidFill>
                  <a:schemeClr val="tx2"/>
                </a:solidFill>
                <a:effectLst>
                  <a:glow rad="127000">
                    <a:schemeClr val="bg1"/>
                  </a:glow>
                </a:effectLst>
                <a:latin typeface="Arial" charset="0"/>
                <a:ea typeface="ＭＳ Ｐゴシック" charset="0"/>
                <a:cs typeface="ＭＳ Ｐゴシック" charset="0"/>
              </a:rPr>
              <a:t>Pastor.mp4</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421904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5516084" cy="2776429"/>
          </a:xfrm>
          <a:prstGeom prst="rect">
            <a:avLst/>
          </a:prstGeom>
        </p:spPr>
      </p:pic>
      <p:sp>
        <p:nvSpPr>
          <p:cNvPr id="900098" name="Rectangle 2"/>
          <p:cNvSpPr>
            <a:spLocks noGrp="1" noChangeArrowheads="1"/>
          </p:cNvSpPr>
          <p:nvPr>
            <p:ph type="ctrTitle"/>
          </p:nvPr>
        </p:nvSpPr>
        <p:spPr>
          <a:xfrm>
            <a:off x="5516084" y="29537"/>
            <a:ext cx="3627915" cy="2746892"/>
          </a:xfrm>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Richard Dawkins, 2010</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2791198"/>
            <a:ext cx="9143999" cy="40668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There </a:t>
            </a:r>
            <a:r>
              <a:rPr lang="en-US" sz="3200" b="1" dirty="0">
                <a:effectLst>
                  <a:glow rad="127000">
                    <a:schemeClr val="tx1"/>
                  </a:glow>
                </a:effectLst>
                <a:latin typeface="Arial" charset="0"/>
                <a:ea typeface="ＭＳ Ｐゴシック" charset="0"/>
                <a:cs typeface="ＭＳ Ｐゴシック" charset="0"/>
              </a:rPr>
              <a:t>are no Christians, as far as I know, blowing up buildings. I am not aware of any Christian suicide bombers. I am not aware of any majority Christian denomination that believes the penalty for apostasy is </a:t>
            </a:r>
            <a:r>
              <a:rPr lang="en-US" sz="3200" b="1" dirty="0" smtClean="0">
                <a:effectLst>
                  <a:glow rad="127000">
                    <a:schemeClr val="tx1"/>
                  </a:glow>
                </a:effectLst>
                <a:latin typeface="Arial" charset="0"/>
                <a:ea typeface="ＭＳ Ｐゴシック" charset="0"/>
                <a:cs typeface="ＭＳ Ｐゴシック" charset="0"/>
              </a:rPr>
              <a:t>death</a:t>
            </a:r>
            <a:r>
              <a:rPr lang="is-IS" sz="3200" b="1" dirty="0" smtClean="0">
                <a:effectLst>
                  <a:glow rad="127000">
                    <a:schemeClr val="tx1"/>
                  </a:glow>
                </a:effectLst>
                <a:latin typeface="Arial" charset="0"/>
                <a:ea typeface="ＭＳ Ｐゴシック" charset="0"/>
                <a:cs typeface="ＭＳ Ｐゴシック" charset="0"/>
              </a:rPr>
              <a:t>…</a:t>
            </a:r>
          </a:p>
          <a:p>
            <a:pPr>
              <a:defRPr/>
            </a:pPr>
            <a:r>
              <a:rPr lang="en-US" sz="3200" b="1" dirty="0" smtClean="0">
                <a:effectLst>
                  <a:glow rad="127000">
                    <a:schemeClr val="tx1"/>
                  </a:glow>
                </a:effectLst>
                <a:latin typeface="Arial" charset="0"/>
                <a:ea typeface="ＭＳ Ｐゴシック" charset="0"/>
                <a:cs typeface="ＭＳ Ｐゴシック" charset="0"/>
              </a:rPr>
              <a:t>I </a:t>
            </a:r>
            <a:r>
              <a:rPr lang="en-US" sz="3200" b="1" dirty="0">
                <a:effectLst>
                  <a:glow rad="127000">
                    <a:schemeClr val="tx1"/>
                  </a:glow>
                </a:effectLst>
                <a:latin typeface="Arial" charset="0"/>
                <a:ea typeface="ＭＳ Ｐゴシック" charset="0"/>
                <a:cs typeface="ＭＳ Ｐゴシック" charset="0"/>
              </a:rPr>
              <a:t>have mixed feelings about the decline of Christianity</a:t>
            </a:r>
            <a:r>
              <a:rPr lang="en-US" sz="3200" b="1" dirty="0" smtClean="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en-US" sz="3200" b="1" dirty="0" smtClean="0">
                <a:effectLst>
                  <a:glow rad="127000">
                    <a:schemeClr val="tx1"/>
                  </a:glow>
                </a:effectLst>
                <a:latin typeface="Arial" charset="0"/>
                <a:ea typeface="ＭＳ Ｐゴシック" charset="0"/>
                <a:cs typeface="ＭＳ Ｐゴシック" charset="0"/>
              </a:rPr>
              <a:t>in </a:t>
            </a:r>
            <a:r>
              <a:rPr lang="en-US" sz="3200" b="1" dirty="0">
                <a:effectLst>
                  <a:glow rad="127000">
                    <a:schemeClr val="tx1"/>
                  </a:glow>
                </a:effectLst>
                <a:latin typeface="Arial" charset="0"/>
                <a:ea typeface="ＭＳ Ｐゴシック" charset="0"/>
                <a:cs typeface="ＭＳ Ｐゴシック" charset="0"/>
              </a:rPr>
              <a:t>so far as Christianity might be a bulwark against something worse</a:t>
            </a:r>
            <a:r>
              <a:rPr lang="en-US" sz="3200" b="1" dirty="0" smtClean="0">
                <a:effectLst>
                  <a:glow rad="127000">
                    <a:schemeClr val="tx1"/>
                  </a:glow>
                </a:effectLst>
                <a:latin typeface="Arial" charset="0"/>
                <a:ea typeface="ＭＳ Ｐゴシック" charset="0"/>
                <a:cs typeface="ＭＳ Ｐゴシック" charset="0"/>
              </a:rPr>
              <a:t>.</a:t>
            </a: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618236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5170" y="53131"/>
            <a:ext cx="9036496" cy="627225"/>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Do people want to listen to you?</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8413" y="743857"/>
            <a:ext cx="9125587" cy="6114143"/>
          </a:xfrm>
          <a:prstGeom prst="rect">
            <a:avLst/>
          </a:prstGeom>
        </p:spPr>
      </p:pic>
    </p:spTree>
    <p:extLst>
      <p:ext uri="{BB962C8B-B14F-4D97-AF65-F5344CB8AC3E}">
        <p14:creationId xmlns:p14="http://schemas.microsoft.com/office/powerpoint/2010/main" val="17424685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Salt &amp; Light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431800"/>
            <a:ext cx="9144000" cy="5979477"/>
          </a:xfrm>
          <a:prstGeom prst="rect">
            <a:avLst/>
          </a:prstGeom>
        </p:spPr>
      </p:pic>
    </p:spTree>
    <p:extLst>
      <p:ext uri="{BB962C8B-B14F-4D97-AF65-F5344CB8AC3E}">
        <p14:creationId xmlns:p14="http://schemas.microsoft.com/office/powerpoint/2010/main" val="2221602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Salt &amp; Light</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How can we </a:t>
            </a:r>
            <a:r>
              <a:rPr lang="en-US" sz="5400" b="1" dirty="0" smtClean="0">
                <a:solidFill>
                  <a:srgbClr val="FFFF00"/>
                </a:solidFill>
                <a:effectLst>
                  <a:glow rad="127000">
                    <a:schemeClr val="tx1"/>
                  </a:glow>
                </a:effectLst>
                <a:latin typeface="Arial" charset="0"/>
                <a:ea typeface="ＭＳ Ｐゴシック" charset="0"/>
                <a:cs typeface="ＭＳ Ｐゴシック" charset="0"/>
              </a:rPr>
              <a:t>bless</a:t>
            </a:r>
            <a:r>
              <a:rPr lang="en-US" sz="5400" b="1" dirty="0" smtClean="0">
                <a:effectLst>
                  <a:glow rad="127000">
                    <a:schemeClr val="tx1"/>
                  </a:glow>
                </a:effectLst>
                <a:latin typeface="Arial" charset="0"/>
                <a:ea typeface="ＭＳ Ｐゴシック" charset="0"/>
                <a:cs typeface="ＭＳ Ｐゴシック" charset="0"/>
              </a:rPr>
              <a:t> others?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85388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I. Help people </a:t>
            </a:r>
            <a:r>
              <a:rPr lang="en-US" sz="5400" b="1" dirty="0" smtClean="0">
                <a:solidFill>
                  <a:srgbClr val="FFFF00"/>
                </a:solidFill>
                <a:effectLst>
                  <a:glow rad="127000">
                    <a:schemeClr val="tx1"/>
                  </a:glow>
                </a:effectLst>
                <a:latin typeface="Arial" charset="0"/>
                <a:ea typeface="ＭＳ Ｐゴシック" charset="0"/>
                <a:cs typeface="ＭＳ Ｐゴシック" charset="0"/>
              </a:rPr>
              <a:t>hunger</a:t>
            </a:r>
            <a:r>
              <a:rPr lang="en-US" sz="5400" b="1" dirty="0" smtClean="0">
                <a:effectLst>
                  <a:glow rad="127000">
                    <a:schemeClr val="tx1"/>
                  </a:glow>
                </a:effectLst>
                <a:latin typeface="Arial" charset="0"/>
                <a:ea typeface="ＭＳ Ｐゴシック" charset="0"/>
                <a:cs typeface="ＭＳ Ｐゴシック" charset="0"/>
              </a:rPr>
              <a:t> for God (13).</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92912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II.	</a:t>
            </a:r>
            <a:r>
              <a:rPr lang="en-US" sz="5400" b="1" dirty="0">
                <a:solidFill>
                  <a:srgbClr val="FFFF00"/>
                </a:solidFill>
                <a:effectLst>
                  <a:glow rad="127000">
                    <a:schemeClr val="tx1"/>
                  </a:glow>
                </a:effectLst>
                <a:latin typeface="Arial" charset="0"/>
                <a:ea typeface="ＭＳ Ｐゴシック" charset="0"/>
                <a:cs typeface="ＭＳ Ｐゴシック" charset="0"/>
              </a:rPr>
              <a:t>Lead</a:t>
            </a:r>
            <a:r>
              <a:rPr lang="en-US" sz="5400" b="1" dirty="0">
                <a:effectLst>
                  <a:glow rad="127000">
                    <a:schemeClr val="tx1"/>
                  </a:glow>
                </a:effectLst>
                <a:latin typeface="Arial" charset="0"/>
                <a:ea typeface="ＭＳ Ｐゴシック" charset="0"/>
                <a:cs typeface="ＭＳ Ｐゴシック" charset="0"/>
              </a:rPr>
              <a:t> people to God so </a:t>
            </a:r>
            <a:r>
              <a:rPr lang="en-US" sz="5400" b="1" dirty="0" smtClean="0">
                <a:effectLst>
                  <a:glow rad="127000">
                    <a:schemeClr val="tx1"/>
                  </a:glow>
                </a:effectLst>
                <a:latin typeface="Arial" charset="0"/>
                <a:ea typeface="ＭＳ Ｐゴシック" charset="0"/>
                <a:cs typeface="ＭＳ Ｐゴシック" charset="0"/>
              </a:rPr>
              <a:t>they</a:t>
            </a:r>
            <a:r>
              <a:rPr lang="uk-UA" sz="5400" b="1" dirty="0" smtClean="0">
                <a:effectLst>
                  <a:glow rad="127000">
                    <a:schemeClr val="tx1"/>
                  </a:glow>
                </a:effectLst>
                <a:latin typeface="Arial" charset="0"/>
                <a:ea typeface="ＭＳ Ｐゴシック" charset="0"/>
                <a:cs typeface="ＭＳ Ｐゴシック" charset="0"/>
              </a:rPr>
              <a:t>'</a:t>
            </a:r>
            <a:r>
              <a:rPr lang="en-US" sz="5400" b="1" dirty="0" err="1" smtClean="0">
                <a:effectLst>
                  <a:glow rad="127000">
                    <a:schemeClr val="tx1"/>
                  </a:glow>
                </a:effectLst>
                <a:latin typeface="Arial" charset="0"/>
                <a:ea typeface="ＭＳ Ｐゴシック" charset="0"/>
                <a:cs typeface="ＭＳ Ｐゴシック" charset="0"/>
              </a:rPr>
              <a:t>ll</a:t>
            </a:r>
            <a:r>
              <a:rPr lang="en-US" sz="5400" b="1" dirty="0" smtClean="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praise him (5:14-16). </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4178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Be Light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00"/>
            <a:ext cx="9144000" cy="4313208"/>
          </a:xfrm>
          <a:prstGeom prst="rect">
            <a:avLst/>
          </a:prstGeom>
        </p:spPr>
      </p:pic>
    </p:spTree>
    <p:extLst>
      <p:ext uri="{BB962C8B-B14F-4D97-AF65-F5344CB8AC3E}">
        <p14:creationId xmlns:p14="http://schemas.microsoft.com/office/powerpoint/2010/main" val="1483834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057" y="1032933"/>
            <a:ext cx="9245051" cy="5626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Herodian Lamp</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5618288"/>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b="1" dirty="0" smtClean="0">
                <a:solidFill>
                  <a:srgbClr val="FFFFFF"/>
                </a:solidFill>
                <a:effectLst>
                  <a:glow rad="127000">
                    <a:srgbClr val="000000"/>
                  </a:glow>
                </a:effectLst>
                <a:latin typeface="Arial" charset="0"/>
                <a:ea typeface="ＭＳ Ｐゴシック" charset="0"/>
                <a:cs typeface="ＭＳ Ｐゴシック" charset="0"/>
              </a:rPr>
              <a:t>"</a:t>
            </a:r>
            <a:r>
              <a:rPr lang="en-US" b="1" dirty="0" smtClean="0">
                <a:solidFill>
                  <a:srgbClr val="FFFFFF"/>
                </a:solidFill>
                <a:effectLst>
                  <a:glow rad="127000">
                    <a:srgbClr val="000000"/>
                  </a:glow>
                </a:effectLst>
                <a:latin typeface="Arial" charset="0"/>
                <a:ea typeface="ＭＳ Ｐゴシック" charset="0"/>
                <a:cs typeface="ＭＳ Ｐゴシック" charset="0"/>
              </a:rPr>
              <a:t>First Century Flashlight</a:t>
            </a:r>
            <a:r>
              <a:rPr lang="ru-RU" b="1" dirty="0" smtClean="0">
                <a:solidFill>
                  <a:srgbClr val="FFFFFF"/>
                </a:solidFill>
                <a:effectLst>
                  <a:glow rad="127000">
                    <a:srgbClr val="000000"/>
                  </a:glow>
                </a:effectLst>
                <a:latin typeface="Arial" charset="0"/>
                <a:ea typeface="ＭＳ Ｐゴシック" charset="0"/>
                <a:cs typeface="ＭＳ Ｐゴシック" charset="0"/>
              </a:rPr>
              <a:t>"</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45210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Be Light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3834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2024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9381"/>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How to B</a:t>
            </a:r>
            <a:r>
              <a:rPr lang="en-US" sz="5400" b="1" dirty="0" smtClean="0">
                <a:effectLst>
                  <a:glow rad="127000">
                    <a:schemeClr val="tx1"/>
                  </a:glow>
                </a:effectLst>
                <a:latin typeface="Arial" charset="0"/>
                <a:ea typeface="ＭＳ Ｐゴシック" charset="0"/>
                <a:cs typeface="ＭＳ Ｐゴシック" charset="0"/>
              </a:rPr>
              <a:t>e Light</a:t>
            </a:r>
            <a:r>
              <a:rPr lang="is-I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373" y="5783388"/>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Reveal Truth</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59486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Be Light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624033" y="507999"/>
            <a:ext cx="10624133" cy="5959475"/>
          </a:xfrm>
          <a:prstGeom prst="rect">
            <a:avLst/>
          </a:prstGeom>
        </p:spPr>
      </p:pic>
    </p:spTree>
    <p:extLst>
      <p:ext uri="{BB962C8B-B14F-4D97-AF65-F5344CB8AC3E}">
        <p14:creationId xmlns:p14="http://schemas.microsoft.com/office/powerpoint/2010/main" val="41137543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70216"/>
            <a:ext cx="9144000" cy="60877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6710"/>
            <a:ext cx="9144000" cy="720432"/>
          </a:xfrm>
          <a:effectLst>
            <a:outerShdw blurRad="63500" dist="35921" dir="2700000" algn="ctr" rotWithShape="0">
              <a:schemeClr val="tx2">
                <a:alpha val="74998"/>
              </a:schemeClr>
            </a:outerShdw>
          </a:effectLst>
          <a:extLst/>
        </p:spPr>
        <p:txBody>
          <a:bodyPr anchor="t"/>
          <a:lstStyle/>
          <a:p>
            <a:r>
              <a:rPr lang="en-US" sz="4800" dirty="0" smtClean="0">
                <a:latin typeface="Noteworthy Bold"/>
                <a:cs typeface="Noteworthy Bold"/>
              </a:rPr>
              <a:t>Iceland</a:t>
            </a:r>
            <a:endParaRPr lang="en-US" sz="4800" dirty="0">
              <a:latin typeface="Noteworthy Bold"/>
              <a:cs typeface="Noteworthy Bold"/>
            </a:endParaRPr>
          </a:p>
        </p:txBody>
      </p:sp>
      <p:sp>
        <p:nvSpPr>
          <p:cNvPr id="5" name="Rectangle 2"/>
          <p:cNvSpPr txBox="1">
            <a:spLocks noChangeArrowheads="1"/>
          </p:cNvSpPr>
          <p:nvPr/>
        </p:nvSpPr>
        <p:spPr bwMode="auto">
          <a:xfrm>
            <a:off x="-76506" y="784615"/>
            <a:ext cx="6931157" cy="260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smtClean="0">
                <a:solidFill>
                  <a:schemeClr val="tx1"/>
                </a:solidFill>
                <a:latin typeface="Times New Roman"/>
                <a:cs typeface="Times New Roman"/>
              </a:rPr>
              <a:t>In this country, literally no young Christians believe that God created the Earth.</a:t>
            </a:r>
            <a:endParaRPr lang="en-US" sz="4000" b="1" dirty="0">
              <a:solidFill>
                <a:schemeClr val="tx1"/>
              </a:solidFill>
              <a:latin typeface="Times New Roman"/>
              <a:cs typeface="Times New Roman"/>
            </a:endParaRPr>
          </a:p>
        </p:txBody>
      </p:sp>
    </p:spTree>
    <p:extLst>
      <p:ext uri="{BB962C8B-B14F-4D97-AF65-F5344CB8AC3E}">
        <p14:creationId xmlns:p14="http://schemas.microsoft.com/office/powerpoint/2010/main" val="16432682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Salt &amp; Light</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How can we </a:t>
            </a:r>
            <a:r>
              <a:rPr lang="en-US" sz="5400" b="1" dirty="0" smtClean="0">
                <a:solidFill>
                  <a:srgbClr val="FFFF00"/>
                </a:solidFill>
                <a:effectLst>
                  <a:glow rad="127000">
                    <a:schemeClr val="tx1"/>
                  </a:glow>
                </a:effectLst>
                <a:latin typeface="Arial" charset="0"/>
                <a:ea typeface="ＭＳ Ｐゴシック" charset="0"/>
                <a:cs typeface="ＭＳ Ｐゴシック" charset="0"/>
              </a:rPr>
              <a:t>bless</a:t>
            </a:r>
            <a:r>
              <a:rPr lang="en-US" sz="5400" b="1" dirty="0" smtClean="0">
                <a:effectLst>
                  <a:glow rad="127000">
                    <a:schemeClr val="tx1"/>
                  </a:glow>
                </a:effectLst>
                <a:latin typeface="Arial" charset="0"/>
                <a:ea typeface="ＭＳ Ｐゴシック" charset="0"/>
                <a:cs typeface="ＭＳ Ｐゴシック" charset="0"/>
              </a:rPr>
              <a:t> others?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23164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6506" y="784615"/>
            <a:ext cx="6931157" cy="260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smtClean="0">
                <a:solidFill>
                  <a:schemeClr val="tx1"/>
                </a:solidFill>
                <a:latin typeface="Times New Roman"/>
                <a:cs typeface="Times New Roman"/>
              </a:rPr>
              <a:t>In this country, literally no young Christians believe that God created the Earth.</a:t>
            </a:r>
            <a:endParaRPr lang="en-US" sz="4000" b="1" dirty="0">
              <a:solidFill>
                <a:schemeClr val="tx1"/>
              </a:solidFill>
              <a:latin typeface="Times New Roman"/>
              <a:cs typeface="Times New Roman"/>
            </a:endParaRPr>
          </a:p>
        </p:txBody>
      </p:sp>
      <p:pic>
        <p:nvPicPr>
          <p:cNvPr id="3" name="Picture 2"/>
          <p:cNvPicPr>
            <a:picLocks noChangeAspect="1"/>
          </p:cNvPicPr>
          <p:nvPr/>
        </p:nvPicPr>
        <p:blipFill>
          <a:blip r:embed="rId3"/>
          <a:stretch>
            <a:fillRect/>
          </a:stretch>
        </p:blipFill>
        <p:spPr>
          <a:xfrm>
            <a:off x="0" y="445385"/>
            <a:ext cx="9144000" cy="6414356"/>
          </a:xfrm>
          <a:prstGeom prst="rect">
            <a:avLst/>
          </a:prstGeom>
        </p:spPr>
      </p:pic>
      <p:sp>
        <p:nvSpPr>
          <p:cNvPr id="900098" name="Rectangle 2"/>
          <p:cNvSpPr>
            <a:spLocks noGrp="1" noChangeArrowheads="1"/>
          </p:cNvSpPr>
          <p:nvPr>
            <p:ph type="ctrTitle"/>
          </p:nvPr>
        </p:nvSpPr>
        <p:spPr>
          <a:xfrm>
            <a:off x="0" y="-26711"/>
            <a:ext cx="9144000" cy="811325"/>
          </a:xfrm>
          <a:solidFill>
            <a:schemeClr val="tx1"/>
          </a:solidFill>
          <a:effectLst/>
          <a:extLst/>
        </p:spPr>
        <p:txBody>
          <a:bodyPr anchor="t"/>
          <a:lstStyle/>
          <a:p>
            <a:r>
              <a:rPr lang="en-US" sz="4000" b="1" dirty="0" smtClean="0"/>
              <a:t>Rise of Atheism in Iceland</a:t>
            </a:r>
            <a:endParaRPr lang="en-US" sz="4000" b="1" dirty="0"/>
          </a:p>
        </p:txBody>
      </p:sp>
      <p:sp>
        <p:nvSpPr>
          <p:cNvPr id="8" name="Rectangle 2"/>
          <p:cNvSpPr txBox="1">
            <a:spLocks noChangeArrowheads="1"/>
          </p:cNvSpPr>
          <p:nvPr/>
        </p:nvSpPr>
        <p:spPr bwMode="auto">
          <a:xfrm>
            <a:off x="725987" y="5186529"/>
            <a:ext cx="2034137" cy="321288"/>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2800" b="1" dirty="0" smtClean="0">
                <a:solidFill>
                  <a:srgbClr val="000000"/>
                </a:solidFill>
                <a:latin typeface="Arial" charset="0"/>
                <a:ea typeface="ＭＳ Ｐゴシック" charset="0"/>
              </a:rPr>
              <a:t>1996</a:t>
            </a:r>
            <a:endParaRPr lang="en-US" sz="2800" b="1" dirty="0">
              <a:solidFill>
                <a:srgbClr val="000000"/>
              </a:solidFill>
              <a:latin typeface="Arial" charset="0"/>
              <a:ea typeface="ＭＳ Ｐゴシック" charset="0"/>
            </a:endParaRPr>
          </a:p>
        </p:txBody>
      </p:sp>
      <p:sp>
        <p:nvSpPr>
          <p:cNvPr id="9" name="Rectangle 2"/>
          <p:cNvSpPr txBox="1">
            <a:spLocks noChangeArrowheads="1"/>
          </p:cNvSpPr>
          <p:nvPr/>
        </p:nvSpPr>
        <p:spPr bwMode="auto">
          <a:xfrm>
            <a:off x="6926251" y="5140632"/>
            <a:ext cx="2034137" cy="321288"/>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dirty="0" smtClean="0">
                <a:solidFill>
                  <a:srgbClr val="000000"/>
                </a:solidFill>
                <a:latin typeface="Arial" charset="0"/>
                <a:ea typeface="ＭＳ Ｐゴシック" charset="0"/>
              </a:rPr>
              <a:t>2015</a:t>
            </a:r>
            <a:endParaRPr lang="en-US" sz="2800" b="1" dirty="0">
              <a:solidFill>
                <a:srgbClr val="000000"/>
              </a:solidFill>
              <a:latin typeface="Arial" charset="0"/>
              <a:ea typeface="ＭＳ Ｐゴシック" charset="0"/>
            </a:endParaRPr>
          </a:p>
        </p:txBody>
      </p:sp>
      <p:sp>
        <p:nvSpPr>
          <p:cNvPr id="10" name="Rectangle 2"/>
          <p:cNvSpPr txBox="1">
            <a:spLocks noChangeArrowheads="1"/>
          </p:cNvSpPr>
          <p:nvPr/>
        </p:nvSpPr>
        <p:spPr bwMode="auto">
          <a:xfrm>
            <a:off x="46743" y="2658381"/>
            <a:ext cx="1001662" cy="428246"/>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dirty="0" smtClean="0">
                <a:solidFill>
                  <a:srgbClr val="000000"/>
                </a:solidFill>
                <a:latin typeface="Arial" charset="0"/>
                <a:ea typeface="ＭＳ Ｐゴシック" charset="0"/>
              </a:rPr>
              <a:t>50%</a:t>
            </a:r>
            <a:endParaRPr lang="en-US" sz="2800" b="1" dirty="0">
              <a:solidFill>
                <a:srgbClr val="000000"/>
              </a:solidFill>
              <a:latin typeface="Arial" charset="0"/>
              <a:ea typeface="ＭＳ Ｐゴシック" charset="0"/>
            </a:endParaRPr>
          </a:p>
        </p:txBody>
      </p:sp>
      <p:sp>
        <p:nvSpPr>
          <p:cNvPr id="11" name="Rectangle 2"/>
          <p:cNvSpPr txBox="1">
            <a:spLocks noChangeArrowheads="1"/>
          </p:cNvSpPr>
          <p:nvPr/>
        </p:nvSpPr>
        <p:spPr bwMode="auto">
          <a:xfrm>
            <a:off x="22241" y="784615"/>
            <a:ext cx="2288711" cy="1358776"/>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dirty="0" smtClean="0">
                <a:solidFill>
                  <a:srgbClr val="000000"/>
                </a:solidFill>
                <a:latin typeface="Arial" charset="0"/>
                <a:ea typeface="ＭＳ Ｐゴシック" charset="0"/>
              </a:rPr>
              <a:t>87%</a:t>
            </a:r>
            <a:br>
              <a:rPr lang="en-US" sz="2800" b="1" dirty="0" smtClean="0">
                <a:solidFill>
                  <a:srgbClr val="000000"/>
                </a:solidFill>
                <a:latin typeface="Arial" charset="0"/>
                <a:ea typeface="ＭＳ Ｐゴシック" charset="0"/>
              </a:rPr>
            </a:br>
            <a:r>
              <a:rPr lang="en-US" sz="2800" b="1" dirty="0" smtClean="0">
                <a:solidFill>
                  <a:srgbClr val="000000"/>
                </a:solidFill>
                <a:latin typeface="Arial" charset="0"/>
                <a:ea typeface="ＭＳ Ｐゴシック" charset="0"/>
              </a:rPr>
              <a:t>(Religious believers)</a:t>
            </a:r>
            <a:endParaRPr lang="en-US" sz="2800" b="1" dirty="0">
              <a:solidFill>
                <a:srgbClr val="000000"/>
              </a:solidFill>
              <a:latin typeface="Arial" charset="0"/>
              <a:ea typeface="ＭＳ Ｐゴシック" charset="0"/>
            </a:endParaRPr>
          </a:p>
        </p:txBody>
      </p:sp>
      <p:sp>
        <p:nvSpPr>
          <p:cNvPr id="12" name="Rectangle 2"/>
          <p:cNvSpPr txBox="1">
            <a:spLocks noChangeArrowheads="1"/>
          </p:cNvSpPr>
          <p:nvPr/>
        </p:nvSpPr>
        <p:spPr bwMode="auto">
          <a:xfrm>
            <a:off x="46747" y="3446991"/>
            <a:ext cx="2288711" cy="1358776"/>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dirty="0" smtClean="0">
                <a:solidFill>
                  <a:srgbClr val="000000"/>
                </a:solidFill>
                <a:latin typeface="Arial" charset="0"/>
                <a:ea typeface="ＭＳ Ｐゴシック" charset="0"/>
              </a:rPr>
              <a:t>13%</a:t>
            </a:r>
            <a:br>
              <a:rPr lang="en-US" sz="2800" b="1" dirty="0" smtClean="0">
                <a:solidFill>
                  <a:srgbClr val="000000"/>
                </a:solidFill>
                <a:latin typeface="Arial" charset="0"/>
                <a:ea typeface="ＭＳ Ｐゴシック" charset="0"/>
              </a:rPr>
            </a:br>
            <a:r>
              <a:rPr lang="en-US" sz="2800" b="1" dirty="0" smtClean="0">
                <a:solidFill>
                  <a:srgbClr val="000000"/>
                </a:solidFill>
                <a:latin typeface="Arial" charset="0"/>
                <a:ea typeface="ＭＳ Ｐゴシック" charset="0"/>
              </a:rPr>
              <a:t>(Non-believers)</a:t>
            </a:r>
            <a:endParaRPr lang="en-US" sz="2800" b="1" dirty="0">
              <a:solidFill>
                <a:srgbClr val="000000"/>
              </a:solidFill>
              <a:latin typeface="Arial" charset="0"/>
              <a:ea typeface="ＭＳ Ｐゴシック" charset="0"/>
            </a:endParaRPr>
          </a:p>
        </p:txBody>
      </p:sp>
      <p:sp>
        <p:nvSpPr>
          <p:cNvPr id="13" name="Rectangle 2"/>
          <p:cNvSpPr txBox="1">
            <a:spLocks noChangeArrowheads="1"/>
          </p:cNvSpPr>
          <p:nvPr/>
        </p:nvSpPr>
        <p:spPr bwMode="auto">
          <a:xfrm>
            <a:off x="22241" y="4837901"/>
            <a:ext cx="1001662" cy="428246"/>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dirty="0" smtClean="0">
                <a:solidFill>
                  <a:srgbClr val="000000"/>
                </a:solidFill>
                <a:latin typeface="Arial" charset="0"/>
                <a:ea typeface="ＭＳ Ｐゴシック" charset="0"/>
              </a:rPr>
              <a:t>0%</a:t>
            </a:r>
            <a:endParaRPr lang="en-US" sz="2800" b="1" dirty="0">
              <a:solidFill>
                <a:srgbClr val="000000"/>
              </a:solidFill>
              <a:latin typeface="Arial" charset="0"/>
              <a:ea typeface="ＭＳ Ｐゴシック" charset="0"/>
            </a:endParaRPr>
          </a:p>
        </p:txBody>
      </p:sp>
      <p:sp>
        <p:nvSpPr>
          <p:cNvPr id="14" name="Rectangle 2"/>
          <p:cNvSpPr txBox="1">
            <a:spLocks noChangeArrowheads="1"/>
          </p:cNvSpPr>
          <p:nvPr/>
        </p:nvSpPr>
        <p:spPr bwMode="auto">
          <a:xfrm>
            <a:off x="7547998" y="2143391"/>
            <a:ext cx="1001662" cy="428246"/>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dirty="0" smtClean="0">
                <a:solidFill>
                  <a:srgbClr val="000000"/>
                </a:solidFill>
                <a:latin typeface="Arial" charset="0"/>
                <a:ea typeface="ＭＳ Ｐゴシック" charset="0"/>
              </a:rPr>
              <a:t>54%</a:t>
            </a:r>
            <a:endParaRPr lang="en-US" sz="2800" b="1" dirty="0">
              <a:solidFill>
                <a:srgbClr val="000000"/>
              </a:solidFill>
              <a:latin typeface="Arial" charset="0"/>
              <a:ea typeface="ＭＳ Ｐゴシック" charset="0"/>
            </a:endParaRPr>
          </a:p>
        </p:txBody>
      </p:sp>
      <p:sp>
        <p:nvSpPr>
          <p:cNvPr id="15" name="Rectangle 2"/>
          <p:cNvSpPr txBox="1">
            <a:spLocks noChangeArrowheads="1"/>
          </p:cNvSpPr>
          <p:nvPr/>
        </p:nvSpPr>
        <p:spPr bwMode="auto">
          <a:xfrm>
            <a:off x="7547998" y="3178991"/>
            <a:ext cx="1001662" cy="428246"/>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dirty="0" smtClean="0">
                <a:solidFill>
                  <a:srgbClr val="000000"/>
                </a:solidFill>
                <a:latin typeface="Arial" charset="0"/>
                <a:ea typeface="ＭＳ Ｐゴシック" charset="0"/>
              </a:rPr>
              <a:t>46%</a:t>
            </a:r>
            <a:endParaRPr lang="en-US" sz="2800"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175516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711"/>
            <a:ext cx="9144000" cy="811325"/>
          </a:xfrm>
          <a:solidFill>
            <a:schemeClr val="tx1"/>
          </a:solidFill>
          <a:effectLst/>
          <a:extLst/>
        </p:spPr>
        <p:txBody>
          <a:bodyPr anchor="t"/>
          <a:lstStyle/>
          <a:p>
            <a:r>
              <a:rPr lang="en-US" sz="4000" b="1" dirty="0" smtClean="0"/>
              <a:t>Rise of Atheism in Iceland</a:t>
            </a:r>
            <a:endParaRPr lang="en-US" sz="4000" b="1" dirty="0"/>
          </a:p>
        </p:txBody>
      </p:sp>
      <p:sp>
        <p:nvSpPr>
          <p:cNvPr id="11" name="Rectangle 2"/>
          <p:cNvSpPr txBox="1">
            <a:spLocks noChangeArrowheads="1"/>
          </p:cNvSpPr>
          <p:nvPr/>
        </p:nvSpPr>
        <p:spPr bwMode="auto">
          <a:xfrm>
            <a:off x="0" y="4977473"/>
            <a:ext cx="9143999" cy="175884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400" b="1" dirty="0" smtClean="0">
                <a:latin typeface="Arial" charset="0"/>
                <a:ea typeface="ＭＳ Ｐゴシック" charset="0"/>
              </a:rPr>
              <a:t>"</a:t>
            </a:r>
            <a:r>
              <a:rPr lang="en-US" sz="2400" b="1" dirty="0" smtClean="0">
                <a:latin typeface="Arial" charset="0"/>
                <a:ea typeface="ＭＳ Ｐゴシック" charset="0"/>
              </a:rPr>
              <a:t>A </a:t>
            </a:r>
            <a:r>
              <a:rPr lang="en-US" sz="2400" b="1" dirty="0">
                <a:latin typeface="Arial" charset="0"/>
                <a:ea typeface="ＭＳ Ｐゴシック" charset="0"/>
              </a:rPr>
              <a:t>new survey gives an insight into the faith of Icelanders. In the survey, 68% of Icelanders consider themselves to be Christian but 43.4% doubt the existence of God but believe in Christian values. 17.7 percent of Icelanders believe in the creation story</a:t>
            </a:r>
            <a:r>
              <a:rPr lang="en-US" sz="2400" b="1" dirty="0" smtClean="0">
                <a:latin typeface="Arial" charset="0"/>
                <a:ea typeface="ＭＳ Ｐゴシック" charset="0"/>
              </a:rPr>
              <a:t>.</a:t>
            </a:r>
            <a:r>
              <a:rPr lang="ru-RU" sz="2400" b="1" dirty="0" smtClean="0">
                <a:latin typeface="Arial" charset="0"/>
                <a:ea typeface="ＭＳ Ｐゴシック" charset="0"/>
              </a:rPr>
              <a:t>"</a:t>
            </a:r>
            <a:endParaRPr lang="en-US" sz="24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784614"/>
            <a:ext cx="9144000" cy="4192859"/>
          </a:xfrm>
          <a:prstGeom prst="rect">
            <a:avLst/>
          </a:prstGeom>
        </p:spPr>
      </p:pic>
    </p:spTree>
    <p:extLst>
      <p:ext uri="{BB962C8B-B14F-4D97-AF65-F5344CB8AC3E}">
        <p14:creationId xmlns:p14="http://schemas.microsoft.com/office/powerpoint/2010/main" val="27233117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762001"/>
            <a:ext cx="9143999" cy="6095999"/>
          </a:xfrm>
          <a:prstGeom prst="rect">
            <a:avLst/>
          </a:prstGeom>
        </p:spPr>
      </p:pic>
      <p:sp>
        <p:nvSpPr>
          <p:cNvPr id="900098" name="Rectangle 2"/>
          <p:cNvSpPr>
            <a:spLocks noGrp="1" noChangeArrowheads="1"/>
          </p:cNvSpPr>
          <p:nvPr>
            <p:ph type="ctrTitle"/>
          </p:nvPr>
        </p:nvSpPr>
        <p:spPr>
          <a:xfrm>
            <a:off x="0" y="-26711"/>
            <a:ext cx="9144000" cy="811325"/>
          </a:xfrm>
          <a:solidFill>
            <a:schemeClr val="tx1"/>
          </a:solidFill>
          <a:effectLst/>
          <a:extLst/>
        </p:spPr>
        <p:txBody>
          <a:bodyPr anchor="t"/>
          <a:lstStyle/>
          <a:p>
            <a:r>
              <a:rPr lang="en-US" sz="4000" b="1" dirty="0" smtClean="0"/>
              <a:t>Comment on the Survey</a:t>
            </a:r>
            <a:r>
              <a:rPr lang="is-IS" sz="4000" b="1" dirty="0" smtClean="0"/>
              <a:t>…</a:t>
            </a:r>
            <a:endParaRPr lang="en-US" sz="4000" b="1" dirty="0"/>
          </a:p>
        </p:txBody>
      </p:sp>
      <p:sp>
        <p:nvSpPr>
          <p:cNvPr id="11" name="Rectangle 2"/>
          <p:cNvSpPr txBox="1">
            <a:spLocks noChangeArrowheads="1"/>
          </p:cNvSpPr>
          <p:nvPr/>
        </p:nvSpPr>
        <p:spPr bwMode="auto">
          <a:xfrm>
            <a:off x="1" y="1145970"/>
            <a:ext cx="9143999" cy="1468003"/>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effectLst>
                  <a:glow rad="228600">
                    <a:schemeClr val="tx1"/>
                  </a:glow>
                </a:effectLst>
              </a:rPr>
              <a:t>The Poll Question: </a:t>
            </a:r>
          </a:p>
          <a:p>
            <a:r>
              <a:rPr lang="ru-RU" sz="3200" b="1" dirty="0" smtClean="0">
                <a:effectLst>
                  <a:glow rad="228600">
                    <a:schemeClr val="tx1"/>
                  </a:glow>
                </a:effectLst>
              </a:rPr>
              <a:t>"</a:t>
            </a:r>
            <a:r>
              <a:rPr lang="en-US" sz="3200" b="1" dirty="0" smtClean="0">
                <a:effectLst>
                  <a:glow rad="228600">
                    <a:schemeClr val="tx1"/>
                  </a:glow>
                </a:effectLst>
              </a:rPr>
              <a:t>How </a:t>
            </a:r>
            <a:r>
              <a:rPr lang="en-US" sz="3200" b="1" dirty="0">
                <a:effectLst>
                  <a:glow rad="228600">
                    <a:schemeClr val="tx1"/>
                  </a:glow>
                </a:effectLst>
              </a:rPr>
              <a:t>do you think the universe came to be</a:t>
            </a:r>
            <a:r>
              <a:rPr lang="en-US" sz="3200" b="1" dirty="0" smtClean="0">
                <a:effectLst>
                  <a:glow rad="228600">
                    <a:schemeClr val="tx1"/>
                  </a:glow>
                </a:effectLst>
              </a:rPr>
              <a:t>?</a:t>
            </a:r>
            <a:r>
              <a:rPr lang="ru-RU" sz="3200" b="1" dirty="0" smtClean="0">
                <a:effectLst>
                  <a:glow rad="228600">
                    <a:schemeClr val="tx1"/>
                  </a:glow>
                </a:effectLst>
              </a:rPr>
              <a:t>"</a:t>
            </a:r>
            <a:endParaRPr lang="en-US" sz="3200" b="1" dirty="0">
              <a:effectLst>
                <a:glow rad="228600">
                  <a:schemeClr val="tx1"/>
                </a:glow>
              </a:effectLst>
              <a:latin typeface="Arial" charset="0"/>
              <a:ea typeface="ＭＳ Ｐゴシック" charset="0"/>
            </a:endParaRPr>
          </a:p>
        </p:txBody>
      </p:sp>
      <p:sp>
        <p:nvSpPr>
          <p:cNvPr id="6" name="Rectangle 2"/>
          <p:cNvSpPr txBox="1">
            <a:spLocks noChangeArrowheads="1"/>
          </p:cNvSpPr>
          <p:nvPr/>
        </p:nvSpPr>
        <p:spPr bwMode="auto">
          <a:xfrm>
            <a:off x="-1" y="2624791"/>
            <a:ext cx="9143999" cy="257167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3200" b="1" dirty="0" smtClean="0">
                <a:effectLst>
                  <a:glow rad="228600">
                    <a:schemeClr val="tx1"/>
                  </a:glow>
                </a:effectLst>
              </a:rPr>
              <a:t>• </a:t>
            </a:r>
            <a:r>
              <a:rPr lang="ru-RU" sz="3200" b="1" dirty="0" smtClean="0">
                <a:effectLst>
                  <a:glow rad="228600">
                    <a:schemeClr val="tx1"/>
                  </a:glow>
                </a:effectLst>
              </a:rPr>
              <a:t>"</a:t>
            </a:r>
            <a:r>
              <a:rPr lang="en-US" sz="3200" b="1" dirty="0" smtClean="0">
                <a:effectLst>
                  <a:glow rad="228600">
                    <a:schemeClr val="tx1"/>
                  </a:glow>
                </a:effectLst>
              </a:rPr>
              <a:t>The </a:t>
            </a:r>
            <a:r>
              <a:rPr lang="en-US" sz="3200" b="1" dirty="0">
                <a:effectLst>
                  <a:glow rad="228600">
                    <a:schemeClr val="tx1"/>
                  </a:glow>
                </a:effectLst>
              </a:rPr>
              <a:t>universe came to be in the Big </a:t>
            </a:r>
            <a:r>
              <a:rPr lang="en-US" sz="3200" b="1" dirty="0" smtClean="0">
                <a:effectLst>
                  <a:glow rad="228600">
                    <a:schemeClr val="tx1"/>
                  </a:glow>
                </a:effectLst>
              </a:rPr>
              <a:t>Bang</a:t>
            </a:r>
            <a:r>
              <a:rPr lang="ru-RU" sz="3200" b="1" dirty="0" smtClean="0">
                <a:effectLst>
                  <a:glow rad="228600">
                    <a:schemeClr val="tx1"/>
                  </a:glow>
                </a:effectLst>
              </a:rPr>
              <a:t>"</a:t>
            </a:r>
            <a:r>
              <a:rPr lang="en-US" sz="3200" b="1" dirty="0" smtClean="0">
                <a:effectLst>
                  <a:glow rad="228600">
                    <a:schemeClr val="tx1"/>
                  </a:glow>
                </a:effectLst>
              </a:rPr>
              <a:t> </a:t>
            </a:r>
          </a:p>
          <a:p>
            <a:pPr algn="l"/>
            <a:r>
              <a:rPr lang="en-US" sz="3200" b="1" dirty="0" smtClean="0">
                <a:effectLst>
                  <a:glow rad="228600">
                    <a:schemeClr val="tx1"/>
                  </a:glow>
                </a:effectLst>
              </a:rPr>
              <a:t>• </a:t>
            </a:r>
            <a:r>
              <a:rPr lang="ru-RU" sz="3200" b="1" dirty="0" smtClean="0">
                <a:effectLst>
                  <a:glow rad="228600">
                    <a:schemeClr val="tx1"/>
                  </a:glow>
                </a:effectLst>
              </a:rPr>
              <a:t>"</a:t>
            </a:r>
            <a:r>
              <a:rPr lang="en-US" sz="3200" b="1" dirty="0" smtClean="0">
                <a:effectLst>
                  <a:glow rad="228600">
                    <a:schemeClr val="tx1"/>
                  </a:glow>
                </a:effectLst>
              </a:rPr>
              <a:t>God </a:t>
            </a:r>
            <a:r>
              <a:rPr lang="en-US" sz="3200" b="1" dirty="0">
                <a:effectLst>
                  <a:glow rad="228600">
                    <a:schemeClr val="tx1"/>
                  </a:glow>
                </a:effectLst>
              </a:rPr>
              <a:t>created the </a:t>
            </a:r>
            <a:r>
              <a:rPr lang="en-US" sz="3200" b="1" dirty="0" smtClean="0">
                <a:effectLst>
                  <a:glow rad="228600">
                    <a:schemeClr val="tx1"/>
                  </a:glow>
                </a:effectLst>
              </a:rPr>
              <a:t>universe</a:t>
            </a:r>
            <a:r>
              <a:rPr lang="ru-RU" sz="3200" b="1" dirty="0" smtClean="0">
                <a:effectLst>
                  <a:glow rad="228600">
                    <a:schemeClr val="tx1"/>
                  </a:glow>
                </a:effectLst>
              </a:rPr>
              <a:t>"</a:t>
            </a:r>
            <a:r>
              <a:rPr lang="en-US" sz="3200" b="1" dirty="0" smtClean="0">
                <a:effectLst>
                  <a:glow rad="228600">
                    <a:schemeClr val="tx1"/>
                  </a:glow>
                </a:effectLst>
              </a:rPr>
              <a:t> </a:t>
            </a:r>
          </a:p>
          <a:p>
            <a:pPr algn="l"/>
            <a:r>
              <a:rPr lang="en-US" sz="3200" b="1" dirty="0" smtClean="0">
                <a:effectLst>
                  <a:glow rad="228600">
                    <a:schemeClr val="tx1"/>
                  </a:glow>
                </a:effectLst>
              </a:rPr>
              <a:t>• </a:t>
            </a:r>
            <a:r>
              <a:rPr lang="ru-RU" sz="3200" b="1" dirty="0" smtClean="0">
                <a:effectLst>
                  <a:glow rad="228600">
                    <a:schemeClr val="tx1"/>
                  </a:glow>
                </a:effectLst>
              </a:rPr>
              <a:t>"</a:t>
            </a:r>
            <a:r>
              <a:rPr lang="en-US" sz="3200" b="1" dirty="0" smtClean="0">
                <a:effectLst>
                  <a:glow rad="228600">
                    <a:schemeClr val="tx1"/>
                  </a:glow>
                </a:effectLst>
              </a:rPr>
              <a:t>Don</a:t>
            </a:r>
            <a:r>
              <a:rPr lang="uk-UA" sz="3200" b="1" dirty="0" smtClean="0">
                <a:effectLst>
                  <a:glow rad="228600">
                    <a:schemeClr val="tx1"/>
                  </a:glow>
                </a:effectLst>
              </a:rPr>
              <a:t>'</a:t>
            </a:r>
            <a:r>
              <a:rPr lang="en-US" sz="3200" b="1" dirty="0" smtClean="0">
                <a:effectLst>
                  <a:glow rad="228600">
                    <a:schemeClr val="tx1"/>
                  </a:glow>
                </a:effectLst>
              </a:rPr>
              <a:t>t know</a:t>
            </a:r>
            <a:r>
              <a:rPr lang="ru-RU" sz="3200" b="1" dirty="0" smtClean="0">
                <a:effectLst>
                  <a:glow rad="228600">
                    <a:schemeClr val="tx1"/>
                  </a:glow>
                </a:effectLst>
              </a:rPr>
              <a:t>"</a:t>
            </a:r>
            <a:r>
              <a:rPr lang="en-US" sz="3200" b="1" dirty="0" smtClean="0">
                <a:effectLst>
                  <a:glow rad="228600">
                    <a:schemeClr val="tx1"/>
                  </a:glow>
                </a:effectLst>
              </a:rPr>
              <a:t> </a:t>
            </a:r>
          </a:p>
          <a:p>
            <a:pPr algn="l"/>
            <a:r>
              <a:rPr lang="en-US" sz="3200" b="1" dirty="0" smtClean="0">
                <a:effectLst>
                  <a:glow rad="228600">
                    <a:schemeClr val="tx1"/>
                  </a:glow>
                </a:effectLst>
              </a:rPr>
              <a:t>• </a:t>
            </a:r>
            <a:r>
              <a:rPr lang="ru-RU" sz="3200" b="1" dirty="0" smtClean="0">
                <a:effectLst>
                  <a:glow rad="228600">
                    <a:schemeClr val="tx1"/>
                  </a:glow>
                </a:effectLst>
              </a:rPr>
              <a:t>"</a:t>
            </a:r>
            <a:r>
              <a:rPr lang="en-US" sz="3200" b="1" dirty="0" smtClean="0">
                <a:effectLst>
                  <a:glow rad="228600">
                    <a:schemeClr val="tx1"/>
                  </a:glow>
                </a:effectLst>
              </a:rPr>
              <a:t>Other</a:t>
            </a:r>
            <a:r>
              <a:rPr lang="ru-RU" sz="3200" b="1" dirty="0" smtClean="0">
                <a:effectLst>
                  <a:glow rad="228600">
                    <a:schemeClr val="tx1"/>
                  </a:glow>
                </a:effectLst>
              </a:rPr>
              <a:t>"</a:t>
            </a:r>
            <a:endParaRPr lang="en-US" sz="3200" b="1" dirty="0">
              <a:effectLst>
                <a:glow rad="228600">
                  <a:schemeClr val="tx1"/>
                </a:glow>
              </a:effectLst>
              <a:latin typeface="Arial" charset="0"/>
              <a:ea typeface="ＭＳ Ｐゴシック" charset="0"/>
            </a:endParaRPr>
          </a:p>
        </p:txBody>
      </p:sp>
      <p:sp>
        <p:nvSpPr>
          <p:cNvPr id="7" name="Rectangle 1026"/>
          <p:cNvSpPr txBox="1">
            <a:spLocks noChangeArrowheads="1"/>
          </p:cNvSpPr>
          <p:nvPr/>
        </p:nvSpPr>
        <p:spPr bwMode="auto">
          <a:xfrm>
            <a:off x="0" y="6172200"/>
            <a:ext cx="9144000" cy="685800"/>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2800" b="1" dirty="0" smtClean="0"/>
              <a:t>Poll by Icelandic </a:t>
            </a:r>
            <a:r>
              <a:rPr lang="en-US" sz="2800" b="1" dirty="0"/>
              <a:t>Ethical Humanist Association</a:t>
            </a:r>
            <a:endParaRPr lang="en-US" sz="105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9169884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 calcmode="lin" valueType="num">
                                      <p:cBhvr additive="base">
                                        <p:cTn id="33"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631"/>
            <a:ext cx="9143999" cy="1080120"/>
          </a:xfrm>
          <a:solidFill>
            <a:srgbClr val="FFFFFF"/>
          </a:solidFill>
          <a:effectLst/>
          <a:extLst/>
        </p:spPr>
        <p:txBody>
          <a:bodyPr/>
          <a:lstStyle/>
          <a:p>
            <a:pPr>
              <a:defRPr/>
            </a:pPr>
            <a:r>
              <a:rPr lang="en-US" b="1" dirty="0" smtClean="0">
                <a:solidFill>
                  <a:schemeClr val="tx2"/>
                </a:solidFill>
                <a:effectLst/>
                <a:latin typeface="Arial" charset="0"/>
                <a:ea typeface="ＭＳ Ｐゴシック" charset="0"/>
                <a:cs typeface="ＭＳ Ｐゴシック" charset="0"/>
              </a:rPr>
              <a:t>USA Bible Belt</a:t>
            </a:r>
            <a:endParaRPr lang="en-US" b="1" dirty="0">
              <a:solidFill>
                <a:schemeClr val="tx2"/>
              </a:solidFill>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196227"/>
            <a:ext cx="9182688" cy="5661773"/>
          </a:xfrm>
          <a:prstGeom prst="rect">
            <a:avLst/>
          </a:prstGeom>
        </p:spPr>
      </p:pic>
    </p:spTree>
    <p:extLst>
      <p:ext uri="{BB962C8B-B14F-4D97-AF65-F5344CB8AC3E}">
        <p14:creationId xmlns:p14="http://schemas.microsoft.com/office/powerpoint/2010/main" val="4081006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631"/>
            <a:ext cx="9143999" cy="1080120"/>
          </a:xfrm>
          <a:solidFill>
            <a:srgbClr val="FFFFFF"/>
          </a:solidFill>
          <a:effectLst/>
          <a:extLst/>
        </p:spPr>
        <p:txBody>
          <a:bodyPr/>
          <a:lstStyle/>
          <a:p>
            <a:pPr>
              <a:defRPr/>
            </a:pPr>
            <a:r>
              <a:rPr lang="en-US" b="1" dirty="0" smtClean="0">
                <a:solidFill>
                  <a:schemeClr val="tx2"/>
                </a:solidFill>
                <a:effectLst/>
                <a:latin typeface="Arial" charset="0"/>
                <a:ea typeface="ＭＳ Ｐゴシック" charset="0"/>
                <a:cs typeface="ＭＳ Ｐゴシック" charset="0"/>
              </a:rPr>
              <a:t>Red = Conservative Counties</a:t>
            </a:r>
            <a:endParaRPr lang="en-US" b="1" dirty="0">
              <a:solidFill>
                <a:schemeClr val="tx2"/>
              </a:solidFill>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47864" y="1282700"/>
            <a:ext cx="8255000" cy="5575300"/>
          </a:xfrm>
          <a:prstGeom prst="rect">
            <a:avLst/>
          </a:prstGeom>
        </p:spPr>
      </p:pic>
    </p:spTree>
    <p:extLst>
      <p:ext uri="{BB962C8B-B14F-4D97-AF65-F5344CB8AC3E}">
        <p14:creationId xmlns:p14="http://schemas.microsoft.com/office/powerpoint/2010/main" val="22220325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Shot 2016-01-27 at 5.31.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4868"/>
            <a:ext cx="9746597" cy="339927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solidFill>
            <a:srgbClr val="FFFFFF"/>
          </a:solidFill>
          <a:effectLst/>
          <a:extLst/>
        </p:spPr>
        <p:txBody>
          <a:bodyPr/>
          <a:lstStyle/>
          <a:p>
            <a:pPr>
              <a:defRPr/>
            </a:pPr>
            <a:r>
              <a:rPr lang="en-US" b="1" dirty="0" smtClean="0">
                <a:solidFill>
                  <a:schemeClr val="tx2"/>
                </a:solidFill>
                <a:effectLst/>
                <a:latin typeface="Arial" charset="0"/>
                <a:ea typeface="ＭＳ Ｐゴシック" charset="0"/>
                <a:cs typeface="ＭＳ Ｐゴシック" charset="0"/>
              </a:rPr>
              <a:t>Least Religious Countries</a:t>
            </a:r>
            <a:endParaRPr lang="en-US" b="1"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41912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solidFill>
            <a:srgbClr val="FFFFFF"/>
          </a:solidFill>
          <a:effectLst/>
          <a:extLst/>
        </p:spPr>
        <p:txBody>
          <a:bodyPr/>
          <a:lstStyle/>
          <a:p>
            <a:pPr>
              <a:defRPr/>
            </a:pPr>
            <a:r>
              <a:rPr lang="en-US" b="1" dirty="0" smtClean="0">
                <a:solidFill>
                  <a:schemeClr val="tx2"/>
                </a:solidFill>
                <a:effectLst/>
                <a:latin typeface="Arial" charset="0"/>
                <a:ea typeface="ＭＳ Ｐゴシック" charset="0"/>
                <a:cs typeface="ＭＳ Ｐゴシック" charset="0"/>
              </a:rPr>
              <a:t>Least Religious Countries</a:t>
            </a:r>
            <a:endParaRPr lang="en-US" b="1" dirty="0">
              <a:solidFill>
                <a:schemeClr val="tx2"/>
              </a:solidFill>
              <a:effectLst/>
              <a:latin typeface="Arial" charset="0"/>
              <a:ea typeface="ＭＳ Ｐゴシック" charset="0"/>
              <a:cs typeface="ＭＳ Ｐゴシック" charset="0"/>
            </a:endParaRPr>
          </a:p>
        </p:txBody>
      </p:sp>
      <p:pic>
        <p:nvPicPr>
          <p:cNvPr id="3" name="Picture 2" descr="Screen Shot 2016-01-27 at 5.32.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09" y="0"/>
            <a:ext cx="7876167" cy="6858000"/>
          </a:xfrm>
          <a:prstGeom prst="rect">
            <a:avLst/>
          </a:prstGeom>
        </p:spPr>
      </p:pic>
    </p:spTree>
    <p:extLst>
      <p:ext uri="{BB962C8B-B14F-4D97-AF65-F5344CB8AC3E}">
        <p14:creationId xmlns:p14="http://schemas.microsoft.com/office/powerpoint/2010/main" val="3560607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Be Light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71" y="759755"/>
            <a:ext cx="9147368" cy="6098245"/>
          </a:xfrm>
          <a:prstGeom prst="rect">
            <a:avLst/>
          </a:prstGeom>
        </p:spPr>
      </p:pic>
    </p:spTree>
    <p:extLst>
      <p:ext uri="{BB962C8B-B14F-4D97-AF65-F5344CB8AC3E}">
        <p14:creationId xmlns:p14="http://schemas.microsoft.com/office/powerpoint/2010/main" val="41137543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062" y="16937"/>
            <a:ext cx="9241174" cy="6315074"/>
          </a:xfrm>
          <a:prstGeom prst="rect">
            <a:avLst/>
          </a:prstGeom>
        </p:spPr>
      </p:pic>
      <p:sp>
        <p:nvSpPr>
          <p:cNvPr id="900098" name="Rectangle 2"/>
          <p:cNvSpPr>
            <a:spLocks noGrp="1" noChangeArrowheads="1"/>
          </p:cNvSpPr>
          <p:nvPr>
            <p:ph type="ctrTitle"/>
          </p:nvPr>
        </p:nvSpPr>
        <p:spPr>
          <a:xfrm>
            <a:off x="81112" y="402166"/>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What</a:t>
            </a:r>
            <a:r>
              <a:rPr lang="uk-UA"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the point about the c</a:t>
            </a:r>
            <a:r>
              <a:rPr lang="en-US" sz="5400" b="1" dirty="0" smtClean="0">
                <a:effectLst>
                  <a:glow rad="127000">
                    <a:schemeClr val="tx1"/>
                  </a:glow>
                </a:effectLst>
                <a:latin typeface="Arial" charset="0"/>
                <a:ea typeface="ＭＳ Ｐゴシック" charset="0"/>
                <a:cs typeface="ＭＳ Ｐゴシック" charset="0"/>
              </a:rPr>
              <a:t>ity on a hill?</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11518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A City on a Hill</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70" y="368300"/>
            <a:ext cx="9165427" cy="6099175"/>
          </a:xfrm>
          <a:prstGeom prst="rect">
            <a:avLst/>
          </a:prstGeom>
        </p:spPr>
      </p:pic>
    </p:spTree>
    <p:extLst>
      <p:ext uri="{BB962C8B-B14F-4D97-AF65-F5344CB8AC3E}">
        <p14:creationId xmlns:p14="http://schemas.microsoft.com/office/powerpoint/2010/main" val="2370173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3" name="Group 2"/>
          <p:cNvGrpSpPr/>
          <p:nvPr/>
        </p:nvGrpSpPr>
        <p:grpSpPr>
          <a:xfrm>
            <a:off x="5063067" y="0"/>
            <a:ext cx="4081804" cy="6858000"/>
            <a:chOff x="5063067" y="0"/>
            <a:chExt cx="4081804" cy="6858000"/>
          </a:xfrm>
        </p:grpSpPr>
        <p:pic>
          <p:nvPicPr>
            <p:cNvPr id="4" name="Picture 3"/>
            <p:cNvPicPr>
              <a:picLocks noChangeAspect="1"/>
            </p:cNvPicPr>
            <p:nvPr/>
          </p:nvPicPr>
          <p:blipFill rotWithShape="1">
            <a:blip r:embed="rId3"/>
            <a:srcRect l="53383"/>
            <a:stretch/>
          </p:blipFill>
          <p:spPr>
            <a:xfrm>
              <a:off x="5947833" y="0"/>
              <a:ext cx="3197038" cy="6858000"/>
            </a:xfrm>
            <a:prstGeom prst="rect">
              <a:avLst/>
            </a:prstGeom>
          </p:spPr>
        </p:pic>
        <p:sp>
          <p:nvSpPr>
            <p:cNvPr id="2" name="Rectangle 1"/>
            <p:cNvSpPr/>
            <p:nvPr/>
          </p:nvSpPr>
          <p:spPr bwMode="auto">
            <a:xfrm>
              <a:off x="5063067" y="3166533"/>
              <a:ext cx="1244600" cy="6096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60867" y="1430866"/>
            <a:ext cx="6350000" cy="1735667"/>
          </a:xfrm>
          <a:noFill/>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You may be the only Bible that others </a:t>
            </a:r>
            <a:r>
              <a:rPr lang="en-US" b="1" dirty="0" smtClean="0">
                <a:solidFill>
                  <a:schemeClr val="tx2"/>
                </a:solidFill>
                <a:effectLst>
                  <a:glow rad="127000">
                    <a:schemeClr val="bg1"/>
                  </a:glow>
                </a:effectLst>
                <a:latin typeface="Arial" charset="0"/>
                <a:ea typeface="ＭＳ Ｐゴシック" charset="0"/>
                <a:cs typeface="ＭＳ Ｐゴシック" charset="0"/>
              </a:rPr>
              <a:t>read.</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93124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A City on a Hill</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6373" y="0"/>
            <a:ext cx="9144000" cy="6847268"/>
          </a:xfrm>
          <a:prstGeom prst="rect">
            <a:avLst/>
          </a:prstGeom>
        </p:spPr>
      </p:pic>
    </p:spTree>
    <p:extLst>
      <p:ext uri="{BB962C8B-B14F-4D97-AF65-F5344CB8AC3E}">
        <p14:creationId xmlns:p14="http://schemas.microsoft.com/office/powerpoint/2010/main" val="37579437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A City on a Hill</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t="818" b="6267"/>
          <a:stretch/>
        </p:blipFill>
        <p:spPr>
          <a:xfrm>
            <a:off x="0" y="368300"/>
            <a:ext cx="9144000" cy="5770033"/>
          </a:xfrm>
          <a:prstGeom prst="rect">
            <a:avLst/>
          </a:prstGeom>
        </p:spPr>
      </p:pic>
    </p:spTree>
    <p:extLst>
      <p:ext uri="{BB962C8B-B14F-4D97-AF65-F5344CB8AC3E}">
        <p14:creationId xmlns:p14="http://schemas.microsoft.com/office/powerpoint/2010/main" val="1759486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558" t="11481" r="13035" b="11834"/>
          <a:stretch/>
        </p:blipFill>
        <p:spPr>
          <a:xfrm>
            <a:off x="-84672" y="0"/>
            <a:ext cx="664633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978400" y="118531"/>
            <a:ext cx="4080927" cy="6467475"/>
          </a:xfrm>
          <a:effectLst>
            <a:outerShdw blurRad="63500" dist="35921" dir="2700000" algn="ctr" rotWithShape="0">
              <a:schemeClr val="tx2">
                <a:alpha val="74998"/>
              </a:schemeClr>
            </a:outerShdw>
          </a:effectLst>
          <a:extLst/>
        </p:spPr>
        <p:txBody>
          <a:bodyPr anchor="ct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Neither do people light a lamp and put it under a bowl. Instead they put it on its stand, and it gives light to everyone in the house</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(5:15 NIV).</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6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71" y="1694325"/>
            <a:ext cx="9144000" cy="5143500"/>
          </a:xfrm>
          <a:prstGeom prst="rect">
            <a:avLst/>
          </a:prstGeom>
        </p:spPr>
      </p:pic>
      <p:sp>
        <p:nvSpPr>
          <p:cNvPr id="900098" name="Rectangle 2"/>
          <p:cNvSpPr>
            <a:spLocks noGrp="1" noChangeArrowheads="1"/>
          </p:cNvSpPr>
          <p:nvPr>
            <p:ph type="ctrTitle"/>
          </p:nvPr>
        </p:nvSpPr>
        <p:spPr>
          <a:xfrm>
            <a:off x="-16373" y="67733"/>
            <a:ext cx="9144000" cy="2709334"/>
          </a:xfrm>
          <a:effectLst>
            <a:outerShdw blurRad="63500" dist="35921" dir="2700000" algn="ctr" rotWithShape="0">
              <a:schemeClr val="tx2">
                <a:alpha val="74998"/>
              </a:schemeClr>
            </a:outerShdw>
          </a:effectLst>
          <a:ex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Be </a:t>
            </a:r>
            <a:r>
              <a:rPr lang="ru-RU"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light</a:t>
            </a:r>
            <a:r>
              <a:rPr lang="ru-RU"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through your good deeds to help others praise God (5:16). </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But how? </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6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l="2683" r="8596"/>
          <a:stretch/>
        </p:blipFill>
        <p:spPr>
          <a:xfrm>
            <a:off x="871" y="0"/>
            <a:ext cx="9126756" cy="6857999"/>
          </a:xfrm>
          <a:prstGeom prst="rect">
            <a:avLst/>
          </a:prstGeom>
        </p:spPr>
      </p:pic>
      <p:sp>
        <p:nvSpPr>
          <p:cNvPr id="900098" name="Rectangle 2"/>
          <p:cNvSpPr>
            <a:spLocks noGrp="1" noChangeArrowheads="1"/>
          </p:cNvSpPr>
          <p:nvPr>
            <p:ph type="ctrTitle"/>
          </p:nvPr>
        </p:nvSpPr>
        <p:spPr>
          <a:xfrm>
            <a:off x="-16373" y="4419600"/>
            <a:ext cx="9144000" cy="1879600"/>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Use your position and privileges to influence people for God.</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38612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a:extLst>
                <a:ext uri="{28A0092B-C50C-407E-A947-70E740481C1C}">
                  <a14:useLocalDpi xmlns:a14="http://schemas.microsoft.com/office/drawing/2010/main" val="0"/>
                </a:ext>
              </a:extLst>
            </a:blip>
            <a:srcRect t="14689"/>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3">
              <a:extLst>
                <a:ext uri="{28A0092B-C50C-407E-A947-70E740481C1C}">
                  <a14:useLocalDpi xmlns:a14="http://schemas.microsoft.com/office/drawing/2010/main" val="0"/>
                </a:ext>
              </a:extLst>
            </a:blip>
            <a:srcRect b="85776"/>
            <a:stretch/>
          </p:blipFill>
          <p:spPr>
            <a:xfrm>
              <a:off x="-19608" y="692696"/>
              <a:ext cx="9144000" cy="837953"/>
            </a:xfrm>
            <a:prstGeom prst="rect">
              <a:avLst/>
            </a:prstGeom>
          </p:spPr>
        </p:pic>
      </p:grpSp>
    </p:spTree>
    <p:extLst>
      <p:ext uri="{BB962C8B-B14F-4D97-AF65-F5344CB8AC3E}">
        <p14:creationId xmlns:p14="http://schemas.microsoft.com/office/powerpoint/2010/main" val="736652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08000" y="381000"/>
            <a:ext cx="8128000" cy="6096000"/>
          </a:xfrm>
          <a:prstGeom prst="rect">
            <a:avLst/>
          </a:prstGeom>
        </p:spPr>
      </p:pic>
      <p:sp>
        <p:nvSpPr>
          <p:cNvPr id="900098" name="Rectangle 2"/>
          <p:cNvSpPr>
            <a:spLocks noGrp="1" noChangeArrowheads="1"/>
          </p:cNvSpPr>
          <p:nvPr>
            <p:ph type="ctrTitle"/>
          </p:nvPr>
        </p:nvSpPr>
        <p:spPr>
          <a:xfrm>
            <a:off x="507999" y="368300"/>
            <a:ext cx="7975601" cy="1196752"/>
          </a:xfrm>
          <a:effectLst>
            <a:outerShdw blurRad="63500" dist="35921" dir="2700000" algn="ctr" rotWithShape="0">
              <a:schemeClr val="tx2">
                <a:alpha val="74998"/>
              </a:schemeClr>
            </a:outerShdw>
          </a:effectLst>
          <a:ex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Y</a:t>
            </a:r>
            <a:r>
              <a:rPr lang="en-US" b="1" dirty="0" smtClean="0">
                <a:effectLst>
                  <a:glow rad="127000">
                    <a:schemeClr val="tx1"/>
                  </a:glow>
                </a:effectLst>
                <a:latin typeface="Arial" charset="0"/>
                <a:ea typeface="ＭＳ Ｐゴシック" charset="0"/>
                <a:cs typeface="ＭＳ Ｐゴシック" charset="0"/>
              </a:rPr>
              <a:t>ou </a:t>
            </a:r>
            <a:r>
              <a:rPr lang="en-US" b="1" dirty="0">
                <a:effectLst>
                  <a:glow rad="127000">
                    <a:schemeClr val="tx1"/>
                  </a:glow>
                </a:effectLst>
                <a:latin typeface="Arial" charset="0"/>
                <a:ea typeface="ＭＳ Ｐゴシック" charset="0"/>
                <a:cs typeface="ＭＳ Ｐゴシック" charset="0"/>
              </a:rPr>
              <a:t>have privileges </a:t>
            </a:r>
            <a:r>
              <a:rPr lang="en-US" b="1" dirty="0" smtClean="0">
                <a:effectLst>
                  <a:glow rad="127000">
                    <a:schemeClr val="tx1"/>
                  </a:glow>
                </a:effectLst>
                <a:latin typeface="Arial" charset="0"/>
                <a:ea typeface="ＭＳ Ｐゴシック" charset="0"/>
                <a:cs typeface="ＭＳ Ｐゴシック" charset="0"/>
              </a:rPr>
              <a:t>that </a:t>
            </a:r>
            <a:r>
              <a:rPr lang="en-US" b="1" dirty="0">
                <a:effectLst>
                  <a:glow rad="127000">
                    <a:schemeClr val="tx1"/>
                  </a:glow>
                </a:effectLst>
                <a:latin typeface="Arial" charset="0"/>
                <a:ea typeface="ＭＳ Ｐゴシック" charset="0"/>
                <a:cs typeface="ＭＳ Ｐゴシック" charset="0"/>
              </a:rPr>
              <a:t>I </a:t>
            </a:r>
            <a:r>
              <a:rPr lang="en-US" b="1" dirty="0" smtClean="0">
                <a:effectLst>
                  <a:glow rad="127000">
                    <a:schemeClr val="tx1"/>
                  </a:glow>
                </a:effectLst>
                <a:latin typeface="Arial" charset="0"/>
                <a:ea typeface="ＭＳ Ｐゴシック" charset="0"/>
                <a:cs typeface="ＭＳ Ｐゴシック" charset="0"/>
              </a:rPr>
              <a:t>don</a:t>
            </a:r>
            <a:r>
              <a:rPr lang="uk-UA"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a:t>
            </a:r>
            <a:r>
              <a:rPr lang="en-US" b="1" dirty="0">
                <a:effectLst>
                  <a:glow rad="127000">
                    <a:schemeClr val="tx1"/>
                  </a:glow>
                </a:effectLst>
                <a:latin typeface="Arial" charset="0"/>
                <a:ea typeface="ＭＳ Ｐゴシック" charset="0"/>
                <a:cs typeface="ＭＳ Ｐゴシック" charset="0"/>
              </a:rPr>
              <a:t>have!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4178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71" y="6011332"/>
            <a:ext cx="9144000" cy="846667"/>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Be a Light Through Facebook</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descr="Facebook Screen Shot 2016-01-31 at 12.54.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46622"/>
          </a:xfrm>
          <a:prstGeom prst="rect">
            <a:avLst/>
          </a:prstGeom>
        </p:spPr>
      </p:pic>
    </p:spTree>
    <p:extLst>
      <p:ext uri="{BB962C8B-B14F-4D97-AF65-F5344CB8AC3E}">
        <p14:creationId xmlns:p14="http://schemas.microsoft.com/office/powerpoint/2010/main" val="1086986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4591" t="920" r="3949" b="2837"/>
          <a:stretch/>
        </p:blipFill>
        <p:spPr>
          <a:xfrm>
            <a:off x="6028114" y="1265768"/>
            <a:ext cx="3116757" cy="4508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4"/>
          <a:srcRect r="25942"/>
          <a:stretch/>
        </p:blipFill>
        <p:spPr>
          <a:xfrm>
            <a:off x="871" y="0"/>
            <a:ext cx="3893796" cy="6881013"/>
          </a:xfrm>
          <a:prstGeom prst="rect">
            <a:avLst/>
          </a:prstGeom>
        </p:spPr>
      </p:pic>
      <p:pic>
        <p:nvPicPr>
          <p:cNvPr id="3" name="Picture 2"/>
          <p:cNvPicPr>
            <a:picLocks noChangeAspect="1"/>
          </p:cNvPicPr>
          <p:nvPr/>
        </p:nvPicPr>
        <p:blipFill>
          <a:blip r:embed="rId5"/>
          <a:stretch>
            <a:fillRect/>
          </a:stretch>
        </p:blipFill>
        <p:spPr>
          <a:xfrm rot="20736772">
            <a:off x="3543299" y="3219450"/>
            <a:ext cx="2451100" cy="3314700"/>
          </a:xfrm>
          <a:prstGeom prst="rect">
            <a:avLst/>
          </a:prstGeom>
        </p:spPr>
      </p:pic>
      <p:pic>
        <p:nvPicPr>
          <p:cNvPr id="9" name="Picture 8"/>
          <p:cNvPicPr>
            <a:picLocks noChangeAspect="1"/>
          </p:cNvPicPr>
          <p:nvPr/>
        </p:nvPicPr>
        <p:blipFill>
          <a:blip r:embed="rId6"/>
          <a:stretch>
            <a:fillRect/>
          </a:stretch>
        </p:blipFill>
        <p:spPr>
          <a:xfrm rot="785332">
            <a:off x="3954996" y="221419"/>
            <a:ext cx="2542809" cy="3642993"/>
          </a:xfrm>
          <a:prstGeom prst="rect">
            <a:avLst/>
          </a:prstGeom>
        </p:spPr>
      </p:pic>
      <p:sp>
        <p:nvSpPr>
          <p:cNvPr id="900098" name="Rectangle 2"/>
          <p:cNvSpPr>
            <a:spLocks noGrp="1" noChangeArrowheads="1"/>
          </p:cNvSpPr>
          <p:nvPr>
            <p:ph type="ctrTitle"/>
          </p:nvPr>
        </p:nvSpPr>
        <p:spPr>
          <a:xfrm>
            <a:off x="-16373" y="4684630"/>
            <a:ext cx="3591900" cy="2102059"/>
          </a:xfrm>
          <a:effectLst>
            <a:outerShdw blurRad="63500" dist="35921" dir="2700000" algn="ctr" rotWithShape="0">
              <a:schemeClr val="tx2">
                <a:alpha val="74998"/>
              </a:schemeClr>
            </a:outerShdw>
          </a:effectLst>
          <a:extLst/>
        </p:spPr>
        <p:txBody>
          <a:bodyPr anchor="ctr"/>
          <a:lstStyle/>
          <a:p>
            <a:pPr>
              <a:defRPr/>
            </a:pPr>
            <a:r>
              <a:rPr lang="en-US" sz="4000" b="1" dirty="0" smtClean="0">
                <a:effectLst>
                  <a:glow rad="127000">
                    <a:schemeClr val="tx1"/>
                  </a:glow>
                </a:effectLst>
                <a:latin typeface="Arial" charset="0"/>
                <a:ea typeface="ＭＳ Ｐゴシック" charset="0"/>
                <a:cs typeface="ＭＳ Ｐゴシック" charset="0"/>
              </a:rPr>
              <a:t>Loan DVDs &amp; Books</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3834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Salt &amp; Light</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How can we </a:t>
            </a:r>
            <a:r>
              <a:rPr lang="en-US" sz="5400" b="1" dirty="0" smtClean="0">
                <a:solidFill>
                  <a:srgbClr val="FFFF00"/>
                </a:solidFill>
                <a:effectLst>
                  <a:glow rad="127000">
                    <a:schemeClr val="tx1"/>
                  </a:glow>
                </a:effectLst>
                <a:latin typeface="Arial" charset="0"/>
                <a:ea typeface="ＭＳ Ｐゴシック" charset="0"/>
                <a:cs typeface="ＭＳ Ｐゴシック" charset="0"/>
              </a:rPr>
              <a:t>bless</a:t>
            </a:r>
            <a:r>
              <a:rPr lang="en-US" sz="5400" b="1" dirty="0" smtClean="0">
                <a:effectLst>
                  <a:glow rad="127000">
                    <a:schemeClr val="tx1"/>
                  </a:glow>
                </a:effectLst>
                <a:latin typeface="Arial" charset="0"/>
                <a:ea typeface="ＭＳ Ｐゴシック" charset="0"/>
                <a:cs typeface="ＭＳ Ｐゴシック" charset="0"/>
              </a:rPr>
              <a:t> others?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82380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6006"/>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smtClean="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dirty="0" smtClean="0">
                <a:solidFill>
                  <a:schemeClr val="bg1"/>
                </a:solidFill>
                <a:effectLst>
                  <a:glow rad="228600">
                    <a:schemeClr val="tx1"/>
                  </a:glow>
                </a:effectLst>
                <a:latin typeface="Arial" charset="0"/>
                <a:ea typeface="ＭＳ Ｐゴシック" charset="0"/>
                <a:cs typeface="ＭＳ Ｐゴシック" charset="0"/>
              </a:rPr>
              <a:t>…</a:t>
            </a:r>
            <a:r>
              <a:rPr lang="en-US" sz="4800" b="1" dirty="0" smtClean="0">
                <a:solidFill>
                  <a:schemeClr val="bg1"/>
                </a:solidFill>
                <a:effectLst>
                  <a:glow rad="228600">
                    <a:schemeClr val="tx1"/>
                  </a:glow>
                </a:effectLst>
                <a:latin typeface="Arial" charset="0"/>
                <a:ea typeface="ＭＳ Ｐゴシック" charset="0"/>
                <a:cs typeface="ＭＳ Ｐゴシック" charset="0"/>
              </a:rPr>
              <a:t> </a:t>
            </a:r>
            <a:r>
              <a:rPr lang="en-US" sz="4000" b="1" dirty="0" smtClean="0">
                <a:solidFill>
                  <a:schemeClr val="bg1"/>
                </a:solidFill>
                <a:effectLst>
                  <a:glow rad="228600">
                    <a:schemeClr val="tx1"/>
                  </a:glow>
                </a:effectLst>
                <a:latin typeface="Arial" charset="0"/>
                <a:ea typeface="ＭＳ Ｐゴシック" charset="0"/>
                <a:cs typeface="ＭＳ Ｐゴシック" charset="0"/>
              </a:rPr>
              <a:t/>
            </a:r>
            <a:br>
              <a:rPr lang="en-US" sz="4000" b="1" dirty="0" smtClean="0">
                <a:solidFill>
                  <a:schemeClr val="bg1"/>
                </a:solidFill>
                <a:effectLst>
                  <a:glow rad="228600">
                    <a:schemeClr val="tx1"/>
                  </a:glow>
                </a:effectLst>
                <a:latin typeface="Arial" charset="0"/>
                <a:ea typeface="ＭＳ Ｐゴシック" charset="0"/>
                <a:cs typeface="ＭＳ Ｐゴシック" charset="0"/>
              </a:rPr>
            </a:br>
            <a:r>
              <a:rPr lang="en-US" sz="4000" b="1" dirty="0" smtClean="0">
                <a:solidFill>
                  <a:schemeClr val="bg1"/>
                </a:solidFill>
                <a:effectLst>
                  <a:glow rad="228600">
                    <a:schemeClr val="tx1"/>
                  </a:glow>
                </a:effectLst>
                <a:latin typeface="Arial" charset="0"/>
                <a:ea typeface="ＭＳ Ｐゴシック" charset="0"/>
                <a:cs typeface="ＭＳ Ｐゴシック" charset="0"/>
              </a:rPr>
              <a:t>(Matthew 5–7)</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eaLnBrk="1" hangingPunct="1">
              <a:defRPr/>
            </a:pPr>
            <a:r>
              <a:rPr lang="en-US" sz="4800" b="1" i="1" dirty="0">
                <a:solidFill>
                  <a:srgbClr val="FFFFFF"/>
                </a:solidFill>
                <a:effectLst>
                  <a:glow rad="228600">
                    <a:srgbClr val="000000"/>
                  </a:glow>
                </a:effectLst>
                <a:latin typeface="Arial" charset="0"/>
                <a:ea typeface="ＭＳ Ｐゴシック" charset="0"/>
                <a:cs typeface="ＭＳ Ｐゴシック" charset="0"/>
              </a:rPr>
              <a:t>What would your life </a:t>
            </a:r>
            <a:r>
              <a:rPr lang="en-US" sz="4800" b="1" i="1" dirty="0" smtClean="0">
                <a:solidFill>
                  <a:srgbClr val="FFFFFF"/>
                </a:solidFill>
                <a:effectLst>
                  <a:glow rad="228600">
                    <a:srgbClr val="000000"/>
                  </a:glow>
                </a:effectLst>
                <a:latin typeface="Arial" charset="0"/>
                <a:ea typeface="ＭＳ Ｐゴシック" charset="0"/>
                <a:cs typeface="ＭＳ Ｐゴシック" charset="0"/>
              </a:rPr>
              <a:t>look like </a:t>
            </a:r>
            <a:r>
              <a:rPr lang="en-US" sz="4800" b="1" i="1" dirty="0">
                <a:solidFill>
                  <a:srgbClr val="FFFFFF"/>
                </a:solidFill>
                <a:effectLst>
                  <a:glow rad="228600">
                    <a:srgbClr val="000000"/>
                  </a:glow>
                </a:effectLst>
                <a:latin typeface="Arial" charset="0"/>
                <a:ea typeface="ＭＳ Ｐゴシック" charset="0"/>
                <a:cs typeface="ＭＳ Ｐゴシック" charset="0"/>
              </a:rPr>
              <a:t>if Christ was truly the boss of your life? </a:t>
            </a:r>
            <a:endParaRPr lang="en-US" sz="3200" b="1" i="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91375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solidFill>
                  <a:srgbClr val="FFFF00"/>
                </a:solidFill>
                <a:effectLst>
                  <a:glow rad="127000">
                    <a:schemeClr val="tx1"/>
                  </a:glow>
                </a:effectLst>
                <a:latin typeface="Arial" charset="0"/>
                <a:ea typeface="ＭＳ Ｐゴシック" charset="0"/>
                <a:cs typeface="ＭＳ Ｐゴシック" charset="0"/>
              </a:rPr>
              <a:t>Direct</a:t>
            </a:r>
            <a:r>
              <a:rPr lang="en-US" sz="5400" b="1" dirty="0" smtClean="0">
                <a:effectLst>
                  <a:glow rad="127000">
                    <a:schemeClr val="tx1"/>
                  </a:glow>
                </a:effectLst>
                <a:latin typeface="Arial" charset="0"/>
                <a:ea typeface="ＭＳ Ｐゴシック" charset="0"/>
                <a:cs typeface="ＭＳ Ｐゴシック" charset="0"/>
              </a:rPr>
              <a:t> others to God.</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Main Idea</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6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solidFill>
                  <a:srgbClr val="FFFF00"/>
                </a:solidFill>
                <a:effectLst>
                  <a:glow rad="127000">
                    <a:schemeClr val="tx1"/>
                  </a:glow>
                </a:effectLst>
                <a:latin typeface="Arial" charset="0"/>
                <a:ea typeface="ＭＳ Ｐゴシック" charset="0"/>
                <a:cs typeface="ＭＳ Ｐゴシック" charset="0"/>
              </a:rPr>
              <a:t>Direct</a:t>
            </a:r>
            <a:r>
              <a:rPr lang="en-US" sz="5400" b="1" dirty="0" smtClean="0">
                <a:effectLst>
                  <a:glow rad="127000">
                    <a:schemeClr val="tx1"/>
                  </a:glow>
                </a:effectLst>
                <a:latin typeface="Arial" charset="0"/>
                <a:ea typeface="ＭＳ Ｐゴシック" charset="0"/>
                <a:cs typeface="ＭＳ Ｐゴシック" charset="0"/>
              </a:rPr>
              <a:t> others to God.</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Main Idea</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57367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I. Help people </a:t>
            </a:r>
            <a:r>
              <a:rPr lang="en-US" sz="5400" b="1" dirty="0" smtClean="0">
                <a:solidFill>
                  <a:srgbClr val="FFFF00"/>
                </a:solidFill>
                <a:effectLst>
                  <a:glow rad="127000">
                    <a:schemeClr val="tx1"/>
                  </a:glow>
                </a:effectLst>
                <a:latin typeface="Arial" charset="0"/>
                <a:ea typeface="ＭＳ Ｐゴシック" charset="0"/>
                <a:cs typeface="ＭＳ Ｐゴシック" charset="0"/>
              </a:rPr>
              <a:t>hunger</a:t>
            </a:r>
            <a:r>
              <a:rPr lang="en-US" sz="5400" b="1" dirty="0" smtClean="0">
                <a:effectLst>
                  <a:glow rad="127000">
                    <a:schemeClr val="tx1"/>
                  </a:glow>
                </a:effectLst>
                <a:latin typeface="Arial" charset="0"/>
                <a:ea typeface="ＭＳ Ｐゴシック" charset="0"/>
                <a:cs typeface="ＭＳ Ｐゴシック" charset="0"/>
              </a:rPr>
              <a:t> for God (13).</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II.	</a:t>
            </a:r>
            <a:r>
              <a:rPr lang="en-US" sz="5400" b="1" dirty="0">
                <a:solidFill>
                  <a:srgbClr val="FFFF00"/>
                </a:solidFill>
                <a:effectLst>
                  <a:glow rad="127000">
                    <a:schemeClr val="tx1"/>
                  </a:glow>
                </a:effectLst>
                <a:latin typeface="Arial" charset="0"/>
                <a:ea typeface="ＭＳ Ｐゴシック" charset="0"/>
                <a:cs typeface="ＭＳ Ｐゴシック" charset="0"/>
              </a:rPr>
              <a:t>Lead</a:t>
            </a:r>
            <a:r>
              <a:rPr lang="en-US" sz="5400" b="1" dirty="0">
                <a:effectLst>
                  <a:glow rad="127000">
                    <a:schemeClr val="tx1"/>
                  </a:glow>
                </a:effectLst>
                <a:latin typeface="Arial" charset="0"/>
                <a:ea typeface="ＭＳ Ｐゴシック" charset="0"/>
                <a:cs typeface="ＭＳ Ｐゴシック" charset="0"/>
              </a:rPr>
              <a:t> people to God so </a:t>
            </a:r>
            <a:r>
              <a:rPr lang="en-US" sz="5400" b="1" dirty="0" smtClean="0">
                <a:effectLst>
                  <a:glow rad="127000">
                    <a:schemeClr val="tx1"/>
                  </a:glow>
                </a:effectLst>
                <a:latin typeface="Arial" charset="0"/>
                <a:ea typeface="ＭＳ Ｐゴシック" charset="0"/>
                <a:cs typeface="ＭＳ Ｐゴシック" charset="0"/>
              </a:rPr>
              <a:t>they</a:t>
            </a:r>
            <a:r>
              <a:rPr lang="uk-UA" sz="5400" b="1" dirty="0" smtClean="0">
                <a:effectLst>
                  <a:glow rad="127000">
                    <a:schemeClr val="tx1"/>
                  </a:glow>
                </a:effectLst>
                <a:latin typeface="Arial" charset="0"/>
                <a:ea typeface="ＭＳ Ｐゴシック" charset="0"/>
                <a:cs typeface="ＭＳ Ｐゴシック" charset="0"/>
              </a:rPr>
              <a:t>'</a:t>
            </a:r>
            <a:r>
              <a:rPr lang="en-US" sz="5400" b="1" dirty="0" err="1" smtClean="0">
                <a:effectLst>
                  <a:glow rad="127000">
                    <a:schemeClr val="tx1"/>
                  </a:glow>
                </a:effectLst>
                <a:latin typeface="Arial" charset="0"/>
                <a:ea typeface="ＭＳ Ｐゴシック" charset="0"/>
                <a:cs typeface="ＭＳ Ｐゴシック" charset="0"/>
              </a:rPr>
              <a:t>ll</a:t>
            </a:r>
            <a:r>
              <a:rPr lang="en-US" sz="5400" b="1" dirty="0" smtClean="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praise him (5:14-16). </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Be involved</a:t>
            </a:r>
            <a:r>
              <a:rPr lang="is-I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Both </a:t>
            </a:r>
            <a:r>
              <a:rPr lang="en-US" sz="2800" b="1" dirty="0">
                <a:solidFill>
                  <a:srgbClr val="FFFFFF"/>
                </a:solidFill>
                <a:effectLst>
                  <a:glow rad="127000">
                    <a:srgbClr val="000000"/>
                  </a:glow>
                </a:effectLst>
                <a:latin typeface="Arial" charset="0"/>
                <a:ea typeface="ＭＳ Ｐゴシック" charset="0"/>
                <a:cs typeface="ＭＳ Ｐゴシック" charset="0"/>
              </a:rPr>
              <a:t>metaphors of salt and light raise important questions about Christian involvement in society regarding all forms of separatism or withdrawal. We are not called to control secular power structures; neither are we promised that we can Christianize the legislation and values of the world.  But we must remain active preservative agents, indeed irritants, in calling the world to heed </a:t>
            </a:r>
            <a:r>
              <a:rPr lang="en-US" sz="2800" b="1" dirty="0" smtClean="0">
                <a:solidFill>
                  <a:srgbClr val="FFFFFF"/>
                </a:solidFill>
                <a:effectLst>
                  <a:glow rad="127000">
                    <a:srgbClr val="000000"/>
                  </a:glow>
                </a:effectLst>
                <a:latin typeface="Arial" charset="0"/>
                <a:ea typeface="ＭＳ Ｐゴシック" charset="0"/>
                <a:cs typeface="ＭＳ Ｐゴシック" charset="0"/>
              </a:rPr>
              <a:t>God</a:t>
            </a:r>
            <a:r>
              <a:rPr lang="uk-UA"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s </a:t>
            </a:r>
            <a:r>
              <a:rPr lang="en-US" sz="2800" b="1" dirty="0">
                <a:solidFill>
                  <a:srgbClr val="FFFFFF"/>
                </a:solidFill>
                <a:effectLst>
                  <a:glow rad="127000">
                    <a:srgbClr val="000000"/>
                  </a:glow>
                </a:effectLst>
                <a:latin typeface="Arial" charset="0"/>
                <a:ea typeface="ＭＳ Ｐゴシック" charset="0"/>
                <a:cs typeface="ＭＳ Ｐゴシック" charset="0"/>
              </a:rPr>
              <a:t>standards.  We dare not form isolated Christian enclaves to which the world pays no </a:t>
            </a:r>
            <a:r>
              <a:rPr lang="en-US" sz="2800" b="1" dirty="0" smtClean="0">
                <a:solidFill>
                  <a:srgbClr val="FFFFFF"/>
                </a:solidFill>
                <a:effectLst>
                  <a:glow rad="127000">
                    <a:srgbClr val="000000"/>
                  </a:glow>
                </a:effectLst>
                <a:latin typeface="Arial" charset="0"/>
                <a:ea typeface="ＭＳ Ｐゴシック" charset="0"/>
                <a:cs typeface="ＭＳ Ｐゴシック" charset="0"/>
              </a:rPr>
              <a:t>attention.</a:t>
            </a:r>
            <a:r>
              <a:rPr lang="ru-RU"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endParaRPr lang="en-US" sz="1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rgbClr val="FFFFFF"/>
                </a:solidFill>
                <a:effectLst>
                  <a:glow rad="127000">
                    <a:srgbClr val="000000"/>
                  </a:glow>
                </a:effectLst>
                <a:latin typeface="Arial" charset="0"/>
                <a:ea typeface="ＭＳ Ｐゴシック" charset="0"/>
                <a:cs typeface="ＭＳ Ｐゴシック" charset="0"/>
              </a:rPr>
              <a:t>Craig Blomberg, </a:t>
            </a:r>
            <a:r>
              <a:rPr lang="en-US" sz="2000" b="1" i="1" dirty="0">
                <a:solidFill>
                  <a:srgbClr val="FFFFFF"/>
                </a:solidFill>
                <a:effectLst>
                  <a:glow rad="127000">
                    <a:srgbClr val="000000"/>
                  </a:glow>
                </a:effectLst>
                <a:latin typeface="Arial" charset="0"/>
                <a:ea typeface="ＭＳ Ｐゴシック" charset="0"/>
                <a:cs typeface="ＭＳ Ｐゴシック" charset="0"/>
              </a:rPr>
              <a:t>Matthew</a:t>
            </a:r>
            <a:r>
              <a:rPr lang="en-US" sz="2000" b="1" dirty="0">
                <a:solidFill>
                  <a:srgbClr val="FFFFFF"/>
                </a:solidFill>
                <a:effectLst>
                  <a:glow rad="127000">
                    <a:srgbClr val="000000"/>
                  </a:glow>
                </a:effectLst>
                <a:latin typeface="Arial" charset="0"/>
                <a:ea typeface="ＭＳ Ｐゴシック" charset="0"/>
                <a:cs typeface="ＭＳ Ｐゴシック" charset="0"/>
              </a:rPr>
              <a:t>, NAC (Nashville: Broadman, 1992), 103 </a:t>
            </a:r>
            <a:endParaRPr lang="en-US" sz="105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795681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1196752"/>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Salt &amp; Light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71" y="1"/>
            <a:ext cx="9169702" cy="6858000"/>
          </a:xfrm>
          <a:prstGeom prst="rect">
            <a:avLst/>
          </a:prstGeom>
        </p:spPr>
      </p:pic>
    </p:spTree>
    <p:extLst>
      <p:ext uri="{BB962C8B-B14F-4D97-AF65-F5344CB8AC3E}">
        <p14:creationId xmlns:p14="http://schemas.microsoft.com/office/powerpoint/2010/main" val="5512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2"/>
          <p:cNvSpPr>
            <a:spLocks noGrp="1"/>
          </p:cNvSpPr>
          <p:nvPr>
            <p:ph type="title" idx="4294967295"/>
          </p:nvPr>
        </p:nvSpPr>
        <p:spPr>
          <a:xfrm>
            <a:off x="4419600" y="838200"/>
            <a:ext cx="4419600" cy="1143000"/>
          </a:xfrm>
        </p:spPr>
        <p:txBody>
          <a:bodyPr/>
          <a:lstStyle/>
          <a:p>
            <a:r>
              <a:rPr lang="en-US">
                <a:latin typeface="Arial" charset="0"/>
                <a:ea typeface="ＭＳ Ｐゴシック" charset="0"/>
                <a:cs typeface="ＭＳ Ｐゴシック" charset="0"/>
              </a:rPr>
              <a:t>The Life-Saving Station</a:t>
            </a:r>
          </a:p>
        </p:txBody>
      </p:sp>
      <p:sp>
        <p:nvSpPr>
          <p:cNvPr id="124930"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Osaka" charset="0"/>
              <a:cs typeface="Osaka" charset="0"/>
            </a:endParaRPr>
          </a:p>
        </p:txBody>
      </p:sp>
      <p:pic>
        <p:nvPicPr>
          <p:cNvPr id="124931" name="Picture 3" descr="life Saving St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4" descr="seacoas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962275"/>
            <a:ext cx="44958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6" descr="Ls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921000"/>
            <a:ext cx="56324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2760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a:extLst>
                <a:ext uri="{28A0092B-C50C-407E-A947-70E740481C1C}">
                  <a14:useLocalDpi xmlns:a14="http://schemas.microsoft.com/office/drawing/2010/main" val="0"/>
                </a:ext>
              </a:extLst>
            </a:blip>
            <a:srcRect t="14689"/>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3">
              <a:extLst>
                <a:ext uri="{28A0092B-C50C-407E-A947-70E740481C1C}">
                  <a14:useLocalDpi xmlns:a14="http://schemas.microsoft.com/office/drawing/2010/main" val="0"/>
                </a:ext>
              </a:extLst>
            </a:blip>
            <a:srcRect b="85776"/>
            <a:stretch/>
          </p:blipFill>
          <p:spPr>
            <a:xfrm>
              <a:off x="-19608" y="692696"/>
              <a:ext cx="9144000" cy="837953"/>
            </a:xfrm>
            <a:prstGeom prst="rect">
              <a:avLst/>
            </a:prstGeom>
          </p:spPr>
        </p:pic>
      </p:grpSp>
    </p:spTree>
    <p:extLst>
      <p:ext uri="{BB962C8B-B14F-4D97-AF65-F5344CB8AC3E}">
        <p14:creationId xmlns:p14="http://schemas.microsoft.com/office/powerpoint/2010/main" val="1224671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26389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Blessed </a:t>
            </a:r>
            <a:r>
              <a:rPr lang="en-US" sz="4800" b="1" dirty="0" smtClean="0">
                <a:effectLst>
                  <a:glow rad="127000">
                    <a:schemeClr val="tx1"/>
                  </a:glow>
                </a:effectLst>
                <a:latin typeface="Arial" charset="0"/>
                <a:ea typeface="ＭＳ Ｐゴシック" charset="0"/>
                <a:cs typeface="ＭＳ Ｐゴシック" charset="0"/>
              </a:rPr>
              <a:t>are </a:t>
            </a:r>
            <a:r>
              <a:rPr lang="en-US" sz="4800" b="1" dirty="0" smtClean="0">
                <a:effectLst>
                  <a:glow rad="127000">
                    <a:schemeClr val="tx1"/>
                  </a:glow>
                </a:effectLst>
                <a:latin typeface="Arial" charset="0"/>
                <a:ea typeface="ＭＳ Ｐゴシック" charset="0"/>
                <a:cs typeface="ＭＳ Ｐゴシック" charset="0"/>
              </a:rPr>
              <a:t>the</a:t>
            </a:r>
            <a:r>
              <a:rPr lang="is-IS" sz="4800" b="1" dirty="0" smtClean="0">
                <a:effectLst>
                  <a:glow rad="127000">
                    <a:schemeClr val="tx1"/>
                  </a:glow>
                </a:effectLst>
                <a:latin typeface="Arial" charset="0"/>
                <a:ea typeface="ＭＳ Ｐゴシック" charset="0"/>
                <a:cs typeface="ＭＳ Ｐゴシック" charset="0"/>
              </a:rPr>
              <a:t>…</a:t>
            </a: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16854" y="949150"/>
            <a:ext cx="8349238" cy="5560593"/>
          </a:xfrm>
          <a:prstGeom prst="rect">
            <a:avLst/>
          </a:prstGeom>
        </p:spPr>
      </p:pic>
    </p:spTree>
    <p:extLst>
      <p:ext uri="{BB962C8B-B14F-4D97-AF65-F5344CB8AC3E}">
        <p14:creationId xmlns:p14="http://schemas.microsoft.com/office/powerpoint/2010/main" val="3205534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10089" y="1124744"/>
            <a:ext cx="5442431" cy="936103"/>
          </a:xfrm>
          <a:solidFill>
            <a:srgbClr val="800000"/>
          </a:solidFill>
          <a:ln>
            <a:solidFill>
              <a:srgbClr val="FFFFFF"/>
            </a:solidFill>
          </a:ln>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a:t>
            </a:r>
            <a:r>
              <a:rPr lang="en-US" sz="4800" b="1" dirty="0" smtClean="0">
                <a:effectLst>
                  <a:glow rad="127000">
                    <a:schemeClr val="tx1"/>
                  </a:glow>
                </a:effectLst>
                <a:latin typeface="Arial" charset="0"/>
                <a:ea typeface="ＭＳ Ｐゴシック" charset="0"/>
                <a:cs typeface="ＭＳ Ｐゴシック" charset="0"/>
              </a:rPr>
              <a:t>eatitudes</a:t>
            </a:r>
            <a:endParaRPr lang="en-US" sz="48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144016" y="107331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effectLst>
                  <a:glow rad="127000">
                    <a:schemeClr val="tx1"/>
                  </a:glow>
                </a:effectLst>
                <a:latin typeface="Marker Felt"/>
                <a:ea typeface="ＭＳ Ｐゴシック" charset="0"/>
                <a:cs typeface="Marker Felt"/>
              </a:rPr>
              <a:t>MOURN</a:t>
            </a:r>
            <a:endParaRPr lang="en-US" sz="4000" b="1" dirty="0">
              <a:effectLst>
                <a:glow rad="127000">
                  <a:schemeClr val="tx1"/>
                </a:glow>
              </a:effectLst>
              <a:latin typeface="Marker Felt"/>
              <a:ea typeface="ＭＳ Ｐゴシック" charset="0"/>
              <a:cs typeface="Marker Felt"/>
            </a:endParaRPr>
          </a:p>
        </p:txBody>
      </p:sp>
      <p:sp>
        <p:nvSpPr>
          <p:cNvPr id="9" name="Rectangle 2"/>
          <p:cNvSpPr txBox="1">
            <a:spLocks noChangeArrowheads="1"/>
          </p:cNvSpPr>
          <p:nvPr/>
        </p:nvSpPr>
        <p:spPr bwMode="auto">
          <a:xfrm>
            <a:off x="144016" y="26064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FF00"/>
                </a:solidFill>
                <a:effectLst>
                  <a:glow rad="127000">
                    <a:schemeClr val="tx1"/>
                  </a:glow>
                </a:effectLst>
                <a:latin typeface="Marker Felt"/>
                <a:ea typeface="ＭＳ Ｐゴシック" charset="0"/>
                <a:cs typeface="Marker Felt"/>
              </a:rPr>
              <a:t>POOR IN SPIRIT</a:t>
            </a:r>
            <a:endParaRPr lang="en-US" sz="4000" b="1" dirty="0">
              <a:solidFill>
                <a:srgbClr val="FFFF00"/>
              </a:solidFill>
              <a:effectLst>
                <a:glow rad="127000">
                  <a:schemeClr val="tx1"/>
                </a:glow>
              </a:effectLst>
              <a:latin typeface="Marker Felt"/>
              <a:ea typeface="ＭＳ Ｐゴシック" charset="0"/>
              <a:cs typeface="Marker Felt"/>
            </a:endParaRPr>
          </a:p>
        </p:txBody>
      </p:sp>
      <p:sp>
        <p:nvSpPr>
          <p:cNvPr id="10" name="Rectangle 2"/>
          <p:cNvSpPr txBox="1">
            <a:spLocks noChangeArrowheads="1"/>
          </p:cNvSpPr>
          <p:nvPr/>
        </p:nvSpPr>
        <p:spPr bwMode="auto">
          <a:xfrm>
            <a:off x="109328" y="2698634"/>
            <a:ext cx="993528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CCFF66"/>
                </a:solidFill>
                <a:effectLst>
                  <a:glow rad="127000">
                    <a:schemeClr val="tx1"/>
                  </a:glow>
                </a:effectLst>
                <a:latin typeface="Marker Felt"/>
                <a:ea typeface="ＭＳ Ｐゴシック" charset="0"/>
                <a:cs typeface="Marker Felt"/>
              </a:rPr>
              <a:t>HUNGER &amp; THIRST FOR RIGHTEOUSNESS</a:t>
            </a:r>
            <a:endParaRPr lang="en-US" sz="4000" b="1" dirty="0">
              <a:solidFill>
                <a:srgbClr val="CCFF66"/>
              </a:solidFill>
              <a:effectLst>
                <a:glow rad="127000">
                  <a:schemeClr val="tx1"/>
                </a:glow>
              </a:effectLst>
              <a:latin typeface="Marker Felt"/>
              <a:ea typeface="ＭＳ Ｐゴシック" charset="0"/>
              <a:cs typeface="Marker Felt"/>
            </a:endParaRPr>
          </a:p>
        </p:txBody>
      </p:sp>
      <p:sp>
        <p:nvSpPr>
          <p:cNvPr id="11" name="Rectangle 2"/>
          <p:cNvSpPr txBox="1">
            <a:spLocks noChangeArrowheads="1"/>
          </p:cNvSpPr>
          <p:nvPr/>
        </p:nvSpPr>
        <p:spPr bwMode="auto">
          <a:xfrm>
            <a:off x="144016" y="18859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chemeClr val="accent1">
                    <a:lumMod val="40000"/>
                    <a:lumOff val="60000"/>
                  </a:schemeClr>
                </a:solidFill>
                <a:effectLst>
                  <a:glow rad="127000">
                    <a:schemeClr val="tx1"/>
                  </a:glow>
                </a:effectLst>
                <a:latin typeface="Marker Felt"/>
                <a:ea typeface="ＭＳ Ｐゴシック" charset="0"/>
                <a:cs typeface="Marker Felt"/>
              </a:rPr>
              <a:t>MEEK</a:t>
            </a:r>
            <a:endParaRPr lang="en-US" sz="4000" b="1" dirty="0">
              <a:solidFill>
                <a:schemeClr val="accent1">
                  <a:lumMod val="40000"/>
                  <a:lumOff val="60000"/>
                </a:schemeClr>
              </a:solidFill>
              <a:effectLst>
                <a:glow rad="127000">
                  <a:schemeClr val="tx1"/>
                </a:glow>
              </a:effectLst>
              <a:latin typeface="Marker Felt"/>
              <a:ea typeface="ＭＳ Ｐゴシック" charset="0"/>
              <a:cs typeface="Marker Felt"/>
            </a:endParaRPr>
          </a:p>
        </p:txBody>
      </p:sp>
      <p:sp>
        <p:nvSpPr>
          <p:cNvPr id="12" name="Rectangle 2"/>
          <p:cNvSpPr txBox="1">
            <a:spLocks noChangeArrowheads="1"/>
          </p:cNvSpPr>
          <p:nvPr/>
        </p:nvSpPr>
        <p:spPr bwMode="auto">
          <a:xfrm>
            <a:off x="144016" y="425195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chemeClr val="accent6">
                    <a:lumMod val="40000"/>
                    <a:lumOff val="60000"/>
                  </a:schemeClr>
                </a:solidFill>
                <a:effectLst>
                  <a:glow rad="127000">
                    <a:schemeClr val="tx1"/>
                  </a:glow>
                </a:effectLst>
                <a:latin typeface="Marker Felt"/>
                <a:ea typeface="ＭＳ Ｐゴシック" charset="0"/>
                <a:cs typeface="Marker Felt"/>
              </a:rPr>
              <a:t>PURE OF HEART</a:t>
            </a:r>
            <a:endParaRPr lang="en-US" sz="4000" b="1" dirty="0">
              <a:solidFill>
                <a:schemeClr val="accent6">
                  <a:lumMod val="40000"/>
                  <a:lumOff val="60000"/>
                </a:schemeClr>
              </a:solidFill>
              <a:effectLst>
                <a:glow rad="127000">
                  <a:schemeClr val="tx1"/>
                </a:glow>
              </a:effectLst>
              <a:latin typeface="Marker Felt"/>
              <a:ea typeface="ＭＳ Ｐゴシック" charset="0"/>
              <a:cs typeface="Marker Felt"/>
            </a:endParaRPr>
          </a:p>
        </p:txBody>
      </p:sp>
      <p:sp>
        <p:nvSpPr>
          <p:cNvPr id="13" name="Rectangle 2"/>
          <p:cNvSpPr txBox="1">
            <a:spLocks noChangeArrowheads="1"/>
          </p:cNvSpPr>
          <p:nvPr/>
        </p:nvSpPr>
        <p:spPr bwMode="auto">
          <a:xfrm>
            <a:off x="144016" y="506461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chemeClr val="accent5">
                    <a:lumMod val="60000"/>
                    <a:lumOff val="40000"/>
                  </a:schemeClr>
                </a:solidFill>
                <a:effectLst>
                  <a:glow rad="127000">
                    <a:schemeClr val="tx1"/>
                  </a:glow>
                </a:effectLst>
                <a:latin typeface="Marker Felt"/>
                <a:ea typeface="ＭＳ Ｐゴシック" charset="0"/>
                <a:cs typeface="Marker Felt"/>
              </a:rPr>
              <a:t>PEACEMAKERS</a:t>
            </a:r>
            <a:endParaRPr lang="en-US" sz="4000" b="1" dirty="0">
              <a:solidFill>
                <a:schemeClr val="accent5">
                  <a:lumMod val="60000"/>
                  <a:lumOff val="40000"/>
                </a:schemeClr>
              </a:solidFill>
              <a:effectLst>
                <a:glow rad="127000">
                  <a:schemeClr val="tx1"/>
                </a:glow>
              </a:effectLst>
              <a:latin typeface="Marker Felt"/>
              <a:ea typeface="ＭＳ Ｐゴシック" charset="0"/>
              <a:cs typeface="Marker Felt"/>
            </a:endParaRPr>
          </a:p>
        </p:txBody>
      </p:sp>
      <p:sp>
        <p:nvSpPr>
          <p:cNvPr id="14" name="Rectangle 2"/>
          <p:cNvSpPr txBox="1">
            <a:spLocks noChangeArrowheads="1"/>
          </p:cNvSpPr>
          <p:nvPr/>
        </p:nvSpPr>
        <p:spPr bwMode="auto">
          <a:xfrm>
            <a:off x="122089" y="58772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8000"/>
                </a:solidFill>
                <a:effectLst>
                  <a:glow rad="127000">
                    <a:schemeClr val="tx1"/>
                  </a:glow>
                </a:effectLst>
                <a:latin typeface="Marker Felt"/>
                <a:ea typeface="ＭＳ Ｐゴシック" charset="0"/>
                <a:cs typeface="Marker Felt"/>
              </a:rPr>
              <a:t>PERSECUTED</a:t>
            </a:r>
            <a:endParaRPr lang="en-US" sz="4000" b="1" dirty="0">
              <a:solidFill>
                <a:srgbClr val="FF8000"/>
              </a:solidFill>
              <a:effectLst>
                <a:glow rad="127000">
                  <a:schemeClr val="tx1"/>
                </a:glow>
              </a:effectLst>
              <a:latin typeface="Marker Felt"/>
              <a:ea typeface="ＭＳ Ｐゴシック" charset="0"/>
              <a:cs typeface="Marker Felt"/>
            </a:endParaRPr>
          </a:p>
        </p:txBody>
      </p:sp>
      <p:sp>
        <p:nvSpPr>
          <p:cNvPr id="15" name="Rectangle 2"/>
          <p:cNvSpPr txBox="1">
            <a:spLocks noChangeArrowheads="1"/>
          </p:cNvSpPr>
          <p:nvPr/>
        </p:nvSpPr>
        <p:spPr bwMode="auto">
          <a:xfrm>
            <a:off x="169668" y="343928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chemeClr val="bg2">
                    <a:lumMod val="40000"/>
                    <a:lumOff val="60000"/>
                  </a:schemeClr>
                </a:solidFill>
                <a:effectLst>
                  <a:glow rad="127000">
                    <a:schemeClr val="tx1"/>
                  </a:glow>
                </a:effectLst>
                <a:latin typeface="Marker Felt"/>
                <a:ea typeface="ＭＳ Ｐゴシック" charset="0"/>
                <a:cs typeface="Marker Felt"/>
              </a:rPr>
              <a:t>MERCIFUL</a:t>
            </a:r>
            <a:endParaRPr lang="en-US" sz="4000" b="1" dirty="0">
              <a:solidFill>
                <a:schemeClr val="bg2">
                  <a:lumMod val="40000"/>
                  <a:lumOff val="60000"/>
                </a:schemeClr>
              </a:solidFill>
              <a:effectLst>
                <a:glow rad="127000">
                  <a:schemeClr val="tx1"/>
                </a:glow>
              </a:effectLst>
              <a:latin typeface="Marker Felt"/>
              <a:ea typeface="ＭＳ Ｐゴシック" charset="0"/>
              <a:cs typeface="Marker Felt"/>
            </a:endParaRPr>
          </a:p>
        </p:txBody>
      </p:sp>
    </p:spTree>
    <p:extLst>
      <p:ext uri="{BB962C8B-B14F-4D97-AF65-F5344CB8AC3E}">
        <p14:creationId xmlns:p14="http://schemas.microsoft.com/office/powerpoint/2010/main" val="42825603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1880</TotalTime>
  <Words>4595</Words>
  <Application>Microsoft Macintosh PowerPoint</Application>
  <PresentationFormat>On-screen Show (4:3)</PresentationFormat>
  <Paragraphs>522</Paragraphs>
  <Slides>78</Slides>
  <Notes>77</Notes>
  <HiddenSlides>0</HiddenSlides>
  <MMClips>0</MMClips>
  <ScaleCrop>false</ScaleCrop>
  <HeadingPairs>
    <vt:vector size="4" baseType="variant">
      <vt:variant>
        <vt:lpstr>Theme</vt:lpstr>
      </vt:variant>
      <vt:variant>
        <vt:i4>4</vt:i4>
      </vt:variant>
      <vt:variant>
        <vt:lpstr>Slide Titles</vt:lpstr>
      </vt:variant>
      <vt:variant>
        <vt:i4>78</vt:i4>
      </vt:variant>
    </vt:vector>
  </HeadingPairs>
  <TitlesOfParts>
    <vt:vector size="82" baseType="lpstr">
      <vt:lpstr>49_Blank Presentation</vt:lpstr>
      <vt:lpstr>50_Blank Presentation</vt:lpstr>
      <vt:lpstr>Black</vt:lpstr>
      <vt:lpstr>Blank Presentation</vt:lpstr>
      <vt:lpstr>How to Be a Blessing</vt:lpstr>
      <vt:lpstr>You're Doing Well</vt:lpstr>
      <vt:lpstr>How are you impacting others today?</vt:lpstr>
      <vt:lpstr>Do people want to listen to you?</vt:lpstr>
      <vt:lpstr>How can we bless others?</vt:lpstr>
      <vt:lpstr>You may be the only Bible that others read.</vt:lpstr>
      <vt:lpstr>When Jesus is King…  (Matthew 5–7)</vt:lpstr>
      <vt:lpstr>"Blessed are the…" </vt:lpstr>
      <vt:lpstr>Beatitudes</vt:lpstr>
      <vt:lpstr>…for they…</vt:lpstr>
      <vt:lpstr>Must we be hermits to be pure?</vt:lpstr>
      <vt:lpstr>How to  be  blessed (1-12)</vt:lpstr>
      <vt:lpstr>Salt &amp; Light</vt:lpstr>
      <vt:lpstr>Salt &amp; Light</vt:lpstr>
      <vt:lpstr>Salt &amp; Light</vt:lpstr>
      <vt:lpstr>"You are the salt of the earth. But what good is salt if it has lost its flavor? Can you make it salty again? It will be thrown out and trampled underfoot as worthless" (5:13 NLT).</vt:lpstr>
      <vt:lpstr>"You are the light of the world—like a city on a hilltop that cannot be hidden. 15No one lights a lamp and then puts it under a basket. Instead, a lamp is placed on a stand, where it gives light to everyone in the house. 16In the same way, let your good deeds shine out for all to see, so that everyone will praise your heavenly Father" (5:14-16 NLT).</vt:lpstr>
      <vt:lpstr>How can we bless others?</vt:lpstr>
      <vt:lpstr>I. Help people hunger for God (13).</vt:lpstr>
      <vt:lpstr>Be Salt</vt:lpstr>
      <vt:lpstr>What does that mean?</vt:lpstr>
      <vt:lpstr>—A preservative?</vt:lpstr>
      <vt:lpstr>The Destruction of Sodom</vt:lpstr>
      <vt:lpstr>Lot in Genesis 19</vt:lpstr>
      <vt:lpstr>"Remember Lot's wife" (Luke 17:32) </vt:lpstr>
      <vt:lpstr>"Season all your grain offerings with salt to remind you of God's eternal covenant. Never forget to add salt to your grain offerings"  (Lev 2:13 NLT).</vt:lpstr>
      <vt:lpstr>= Enhance taste!</vt:lpstr>
      <vt:lpstr>"Salt is good for seasoning. But if it loses its flavor, how do you make it salty again? 35Flavorless salt is good neither for the soil nor for the manure pile. It is thrown away. Anyone with ears to hear should listen and understand!"  (Luke 14:34-35 NIV).</vt:lpstr>
      <vt:lpstr>"Let your conversation be always full of grace, seasoned with salt, so that you may know how to answer everyone"  (Col 4:6 NLT).</vt:lpstr>
      <vt:lpstr>Don't gush!</vt:lpstr>
      <vt:lpstr>Be Salt</vt:lpstr>
      <vt:lpstr>Be Salt</vt:lpstr>
      <vt:lpstr>Avoid Offense</vt:lpstr>
      <vt:lpstr>Salt heals.</vt:lpstr>
      <vt:lpstr>How do those who don't attend church perceive us?</vt:lpstr>
      <vt:lpstr>A Woman on the Plane Asked This Pastor What He Does.  His Answer is Shockingly Awesome.</vt:lpstr>
      <vt:lpstr>PowerPoint Presentation</vt:lpstr>
      <vt:lpstr>How To Explain What You Do, When You're A Pastor.mp4</vt:lpstr>
      <vt:lpstr>Richard Dawkins, 2010</vt:lpstr>
      <vt:lpstr>Salt &amp; Light</vt:lpstr>
      <vt:lpstr>How can we bless others?</vt:lpstr>
      <vt:lpstr>I. Help people hunger for God (13).</vt:lpstr>
      <vt:lpstr>II. Lead people to God so they'll praise him (5:14-16). </vt:lpstr>
      <vt:lpstr>Be Light</vt:lpstr>
      <vt:lpstr>Herodian Lamp</vt:lpstr>
      <vt:lpstr>Be Light</vt:lpstr>
      <vt:lpstr>How to Be Light…</vt:lpstr>
      <vt:lpstr>Be Light</vt:lpstr>
      <vt:lpstr>Iceland</vt:lpstr>
      <vt:lpstr>Rise of Atheism in Iceland</vt:lpstr>
      <vt:lpstr>Rise of Atheism in Iceland</vt:lpstr>
      <vt:lpstr>Comment on the Survey…</vt:lpstr>
      <vt:lpstr>USA Bible Belt</vt:lpstr>
      <vt:lpstr>Red = Conservative Counties</vt:lpstr>
      <vt:lpstr>Least Religious Countries</vt:lpstr>
      <vt:lpstr>Least Religious Countries</vt:lpstr>
      <vt:lpstr>Be Light</vt:lpstr>
      <vt:lpstr>What's the point about the city on a hill?</vt:lpstr>
      <vt:lpstr>A City on a Hill</vt:lpstr>
      <vt:lpstr>A City on a Hill</vt:lpstr>
      <vt:lpstr>A City on a Hill</vt:lpstr>
      <vt:lpstr>"Neither do people light a lamp and put it under a bowl. Instead they put it on its stand, and it gives light to everyone in the house"  (5:15 NIV).</vt:lpstr>
      <vt:lpstr>Be "light" through your good deeds to help others praise God (5:16). </vt:lpstr>
      <vt:lpstr>Use your position and privileges to influence people for God.</vt:lpstr>
      <vt:lpstr>NT Sermons link at biblestudydownloads.org</vt:lpstr>
      <vt:lpstr>You have privileges that I don't have! </vt:lpstr>
      <vt:lpstr>Be a Light Through Facebook</vt:lpstr>
      <vt:lpstr>Loan DVDs &amp; Books</vt:lpstr>
      <vt:lpstr>How can we bless others?</vt:lpstr>
      <vt:lpstr>Direct others to God.</vt:lpstr>
      <vt:lpstr>Direct others to God.</vt:lpstr>
      <vt:lpstr>I. Help people hunger for God (13).</vt:lpstr>
      <vt:lpstr>II. Lead people to God so they'll praise him (5:14-16). </vt:lpstr>
      <vt:lpstr>Be involved…</vt:lpstr>
      <vt:lpstr>Salt &amp; Light</vt:lpstr>
      <vt:lpstr>The Life-Saving Station</vt:lpstr>
      <vt:lpstr>NT Sermons link at biblestudydownloads.org</vt:lpstr>
      <vt:lpstr>Black</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116</cp:revision>
  <dcterms:created xsi:type="dcterms:W3CDTF">2014-08-02T06:39:19Z</dcterms:created>
  <dcterms:modified xsi:type="dcterms:W3CDTF">2016-01-31T06:28:53Z</dcterms:modified>
</cp:coreProperties>
</file>